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1"/>
  </p:notesMasterIdLst>
  <p:sldIdLst>
    <p:sldId id="256" r:id="rId2"/>
    <p:sldId id="438" r:id="rId3"/>
    <p:sldId id="491" r:id="rId4"/>
    <p:sldId id="489" r:id="rId5"/>
    <p:sldId id="490" r:id="rId6"/>
    <p:sldId id="492" r:id="rId7"/>
    <p:sldId id="439" r:id="rId8"/>
    <p:sldId id="493" r:id="rId9"/>
    <p:sldId id="495" r:id="rId10"/>
    <p:sldId id="496" r:id="rId11"/>
    <p:sldId id="497" r:id="rId12"/>
    <p:sldId id="498" r:id="rId13"/>
    <p:sldId id="499" r:id="rId14"/>
    <p:sldId id="494" r:id="rId15"/>
    <p:sldId id="426" r:id="rId16"/>
    <p:sldId id="450" r:id="rId17"/>
    <p:sldId id="451" r:id="rId18"/>
    <p:sldId id="500" r:id="rId19"/>
    <p:sldId id="486" r:id="rId20"/>
  </p:sldIdLst>
  <p:sldSz cx="12192000" cy="6858000"/>
  <p:notesSz cx="6797675" cy="9926638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Open Sans" panose="020B0606030504020204" pitchFamily="34" charset="0"/>
      <p:regular r:id="rId26"/>
      <p:bold r:id="rId27"/>
      <p:italic r:id="rId28"/>
      <p:boldItalic r:id="rId29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7E2"/>
    <a:srgbClr val="0094D8"/>
    <a:srgbClr val="009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87544" autoAdjust="0"/>
  </p:normalViewPr>
  <p:slideViewPr>
    <p:cSldViewPr snapToGrid="0">
      <p:cViewPr>
        <p:scale>
          <a:sx n="80" d="100"/>
          <a:sy n="80" d="100"/>
        </p:scale>
        <p:origin x="1020" y="510"/>
      </p:cViewPr>
      <p:guideLst/>
    </p:cSldViewPr>
  </p:slideViewPr>
  <p:outlineViewPr>
    <p:cViewPr>
      <p:scale>
        <a:sx n="33" d="100"/>
        <a:sy n="33" d="100"/>
      </p:scale>
      <p:origin x="0" y="-424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-40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040F1-DEED-42C4-8494-7EEFD1DDD62B}" type="datetimeFigureOut">
              <a:rPr lang="de-DE" smtClean="0"/>
              <a:t>26.03.2024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2FEE4-03F9-45AF-BFEC-6C50A95FD2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055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33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3319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0783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7700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180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8444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800" b="1" dirty="0">
              <a:highlight>
                <a:srgbClr val="FFFF00"/>
              </a:highligh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1022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800" b="1" dirty="0">
              <a:highlight>
                <a:srgbClr val="FFFF00"/>
              </a:highligh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2213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800" b="1" dirty="0">
              <a:highlight>
                <a:srgbClr val="FFFF00"/>
              </a:highligh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2420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800" b="1" dirty="0">
              <a:highlight>
                <a:srgbClr val="FFFF00"/>
              </a:highligh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793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800" b="1" dirty="0">
              <a:highlight>
                <a:srgbClr val="FFFF00"/>
              </a:highligh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6805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800" b="1" dirty="0">
              <a:highlight>
                <a:srgbClr val="FFFF00"/>
              </a:highligh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867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800" b="1" dirty="0">
              <a:highlight>
                <a:srgbClr val="FFFF00"/>
              </a:highligh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106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800" b="1" dirty="0">
              <a:highlight>
                <a:srgbClr val="FFFF00"/>
              </a:highligh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1793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0049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7975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RWE Contangos 2 / 1 </a:t>
            </a:r>
            <a:r>
              <a:rPr lang="de-DE" dirty="0" err="1"/>
              <a:t>of</a:t>
            </a:r>
            <a:r>
              <a:rPr lang="de-DE" dirty="0"/>
              <a:t> 2 </a:t>
            </a:r>
            <a:r>
              <a:rPr lang="de-DE" dirty="0" err="1"/>
              <a:t>company</a:t>
            </a:r>
            <a:r>
              <a:rPr lang="de-DE" dirty="0"/>
              <a:t> </a:t>
            </a:r>
            <a:r>
              <a:rPr lang="de-DE" dirty="0" err="1"/>
              <a:t>restaurants</a:t>
            </a:r>
            <a:r>
              <a:rPr lang="de-DE" dirty="0"/>
              <a:t> at RWE Essen. </a:t>
            </a:r>
          </a:p>
          <a:p>
            <a:r>
              <a:rPr lang="de-DE" dirty="0"/>
              <a:t>1st Restaurant </a:t>
            </a:r>
            <a:r>
              <a:rPr lang="de-DE" dirty="0" err="1"/>
              <a:t>called</a:t>
            </a:r>
            <a:r>
              <a:rPr lang="de-DE" dirty="0"/>
              <a:t> „Casino“ and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1000 </a:t>
            </a:r>
            <a:r>
              <a:rPr lang="de-DE" dirty="0" err="1"/>
              <a:t>guests</a:t>
            </a:r>
            <a:r>
              <a:rPr lang="de-DE" dirty="0"/>
              <a:t> per </a:t>
            </a:r>
            <a:r>
              <a:rPr lang="de-DE" dirty="0" err="1"/>
              <a:t>day</a:t>
            </a:r>
            <a:r>
              <a:rPr lang="de-DE" dirty="0"/>
              <a:t>. </a:t>
            </a:r>
          </a:p>
          <a:p>
            <a:r>
              <a:rPr lang="de-DE" dirty="0"/>
              <a:t>2nd Restaurant </a:t>
            </a:r>
            <a:r>
              <a:rPr lang="de-DE" dirty="0" err="1"/>
              <a:t>called</a:t>
            </a:r>
            <a:r>
              <a:rPr lang="de-DE" dirty="0"/>
              <a:t> „Contangos 2“ and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500 </a:t>
            </a:r>
            <a:r>
              <a:rPr lang="de-DE" dirty="0" err="1"/>
              <a:t>guests</a:t>
            </a:r>
            <a:r>
              <a:rPr lang="de-DE" dirty="0"/>
              <a:t> per </a:t>
            </a:r>
            <a:r>
              <a:rPr lang="de-DE" dirty="0" err="1"/>
              <a:t>day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Opened</a:t>
            </a:r>
            <a:r>
              <a:rPr lang="de-DE" dirty="0"/>
              <a:t> in 2022</a:t>
            </a:r>
          </a:p>
          <a:p>
            <a:endParaRPr lang="de-DE" dirty="0"/>
          </a:p>
          <a:p>
            <a:r>
              <a:rPr lang="de-DE" dirty="0"/>
              <a:t>Hupfer Products: </a:t>
            </a:r>
          </a:p>
          <a:p>
            <a:pPr marL="171450" indent="-171450">
              <a:buFontTx/>
              <a:buChar char="-"/>
            </a:pPr>
            <a:r>
              <a:rPr lang="de-DE" dirty="0"/>
              <a:t>Therma Dry</a:t>
            </a:r>
          </a:p>
          <a:p>
            <a:pPr marL="171450" indent="-171450">
              <a:buFontTx/>
              <a:buChar char="-"/>
            </a:pPr>
            <a:r>
              <a:rPr lang="de-DE" dirty="0"/>
              <a:t>Hot &amp; Cold Plate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72492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RWE Contangos 2 / 1 </a:t>
            </a:r>
            <a:r>
              <a:rPr lang="de-DE" dirty="0" err="1"/>
              <a:t>of</a:t>
            </a:r>
            <a:r>
              <a:rPr lang="de-DE" dirty="0"/>
              <a:t> 2 </a:t>
            </a:r>
            <a:r>
              <a:rPr lang="de-DE" dirty="0" err="1"/>
              <a:t>company</a:t>
            </a:r>
            <a:r>
              <a:rPr lang="de-DE" dirty="0"/>
              <a:t> </a:t>
            </a:r>
            <a:r>
              <a:rPr lang="de-DE" dirty="0" err="1"/>
              <a:t>restaurants</a:t>
            </a:r>
            <a:r>
              <a:rPr lang="de-DE" dirty="0"/>
              <a:t> at RWE Essen. </a:t>
            </a:r>
          </a:p>
          <a:p>
            <a:r>
              <a:rPr lang="de-DE" dirty="0"/>
              <a:t>1st Restaurant </a:t>
            </a:r>
            <a:r>
              <a:rPr lang="de-DE" dirty="0" err="1"/>
              <a:t>called</a:t>
            </a:r>
            <a:r>
              <a:rPr lang="de-DE" dirty="0"/>
              <a:t> „Casino“ and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1000 </a:t>
            </a:r>
            <a:r>
              <a:rPr lang="de-DE" dirty="0" err="1"/>
              <a:t>guests</a:t>
            </a:r>
            <a:r>
              <a:rPr lang="de-DE" dirty="0"/>
              <a:t> per </a:t>
            </a:r>
            <a:r>
              <a:rPr lang="de-DE" dirty="0" err="1"/>
              <a:t>day</a:t>
            </a:r>
            <a:r>
              <a:rPr lang="de-DE" dirty="0"/>
              <a:t>. </a:t>
            </a:r>
          </a:p>
          <a:p>
            <a:r>
              <a:rPr lang="de-DE" dirty="0"/>
              <a:t>2nd Restaurant </a:t>
            </a:r>
            <a:r>
              <a:rPr lang="de-DE" dirty="0" err="1"/>
              <a:t>called</a:t>
            </a:r>
            <a:r>
              <a:rPr lang="de-DE" dirty="0"/>
              <a:t> „Contangos 2“ and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500 </a:t>
            </a:r>
            <a:r>
              <a:rPr lang="de-DE" dirty="0" err="1"/>
              <a:t>guests</a:t>
            </a:r>
            <a:r>
              <a:rPr lang="de-DE" dirty="0"/>
              <a:t> per </a:t>
            </a:r>
            <a:r>
              <a:rPr lang="de-DE" dirty="0" err="1"/>
              <a:t>day</a:t>
            </a:r>
            <a:r>
              <a:rPr lang="de-DE" dirty="0"/>
              <a:t>.</a:t>
            </a:r>
          </a:p>
          <a:p>
            <a:r>
              <a:rPr lang="de-DE" dirty="0" err="1"/>
              <a:t>Opened</a:t>
            </a:r>
            <a:r>
              <a:rPr lang="de-DE" dirty="0"/>
              <a:t> in 2022</a:t>
            </a:r>
          </a:p>
          <a:p>
            <a:r>
              <a:rPr lang="de-DE" dirty="0"/>
              <a:t>Hupfer Products: </a:t>
            </a:r>
          </a:p>
          <a:p>
            <a:pPr marL="171450" indent="-171450">
              <a:buFontTx/>
              <a:buChar char="-"/>
            </a:pPr>
            <a:r>
              <a:rPr lang="de-DE" dirty="0"/>
              <a:t>Therma Dry</a:t>
            </a:r>
          </a:p>
          <a:p>
            <a:pPr marL="171450" indent="-171450">
              <a:buFontTx/>
              <a:buChar char="-"/>
            </a:pPr>
            <a:r>
              <a:rPr lang="de-DE" dirty="0"/>
              <a:t>Hot &amp; Cold Plate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30670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FEE4-03F9-45AF-BFEC-6C50A95FD213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3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F8AC65FD-838B-F849-8008-FCB210FF3D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6482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E89DA8C-AA21-AA44-A1B7-CA10BDB94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9827" y="3750177"/>
            <a:ext cx="7144265" cy="812118"/>
          </a:xfrm>
        </p:spPr>
        <p:txBody>
          <a:bodyPr anchor="b">
            <a:noAutofit/>
          </a:bodyPr>
          <a:lstStyle>
            <a:lvl1pPr algn="l"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err="1"/>
              <a:t>Mastertitelformat</a:t>
            </a:r>
            <a:r>
              <a:rPr lang="en-GB"/>
              <a:t> </a:t>
            </a:r>
            <a:r>
              <a:rPr lang="en-GB" err="1"/>
              <a:t>bearbeiten</a:t>
            </a:r>
            <a:endParaRPr lang="en-GB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CFD78C8-E3C7-914C-9A01-4866DEC2BD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39828" y="4618839"/>
            <a:ext cx="7144265" cy="625474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Formatvorlage</a:t>
            </a:r>
            <a:r>
              <a:rPr lang="en-GB" dirty="0"/>
              <a:t> des </a:t>
            </a:r>
            <a:r>
              <a:rPr lang="en-GB" dirty="0" err="1"/>
              <a:t>Untertitelmasters</a:t>
            </a:r>
            <a:r>
              <a:rPr lang="en-GB" dirty="0"/>
              <a:t> </a:t>
            </a:r>
            <a:r>
              <a:rPr lang="en-GB" dirty="0" err="1"/>
              <a:t>durch</a:t>
            </a:r>
            <a:r>
              <a:rPr lang="en-GB" dirty="0"/>
              <a:t> </a:t>
            </a:r>
            <a:r>
              <a:rPr lang="en-GB" dirty="0" err="1"/>
              <a:t>Klicken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128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3ABCE43-6442-5749-BE11-88A4B29622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480"/>
          </a:xfrm>
          <a:prstGeom prst="rect">
            <a:avLst/>
          </a:prstGeom>
        </p:spPr>
      </p:pic>
      <p:sp>
        <p:nvSpPr>
          <p:cNvPr id="11" name="Untertitel 2">
            <a:extLst>
              <a:ext uri="{FF2B5EF4-FFF2-40B4-BE49-F238E27FC236}">
                <a16:creationId xmlns:a16="http://schemas.microsoft.com/office/drawing/2014/main" id="{596CD2CF-18B0-EA46-97A4-A3DDE5CAB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83822" y="1875295"/>
            <a:ext cx="5278464" cy="4240145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4457D829-DFFF-7F4E-BCFE-61CB22736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3822" y="1113593"/>
            <a:ext cx="5278464" cy="509398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51964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79DCB406-FC07-457E-9E75-848660C54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C0896AB-9ACB-49C2-8249-092105405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2"/>
            <a:ext cx="12192000" cy="75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150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B2A37-8045-4B2E-8ACF-2DC748B29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31E4F94-D45B-477C-81AB-E8BE40999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26/03/2024</a:t>
            </a:fld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5C33EB-0B5E-439A-ABD6-4D5C0B4DC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402810E-9F71-4AC9-B225-8B7BF5556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C2D3D5A8-0F65-4215-BB58-8DB7BA317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2092325"/>
            <a:ext cx="10515600" cy="3690938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370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48464A6-2CD9-2445-BF55-643298ABA9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310"/>
            <a:ext cx="12192000" cy="753590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F546A1E-5A19-7D48-9924-A2169E6919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2035" y="6356350"/>
            <a:ext cx="1293761" cy="365125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fld id="{2EBE2A67-00B8-44E9-95C0-27AB5A867887}" type="datetime1">
              <a:rPr lang="de-DE" smtClean="0"/>
              <a:pPr/>
              <a:t>26.03.2024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45620F4-3C30-E847-A316-2364A7CBA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120" y="6356349"/>
            <a:ext cx="4639887" cy="365125"/>
          </a:xfrm>
        </p:spPr>
        <p:txBody>
          <a:bodyPr/>
          <a:lstStyle>
            <a:lvl1pPr algn="l">
              <a:defRPr sz="13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E6D8F00-6CC5-4844-A34C-9AFB491FC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62694" y="6356350"/>
            <a:ext cx="2313584" cy="365125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fld id="{8906CD78-87A8-E84A-9E79-1DF7B4D56BCF}" type="slidenum">
              <a:rPr lang="de-DE" smtClean="0"/>
              <a:pPr/>
              <a:t>‹Nr.›</a:t>
            </a:fld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10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E2A3005-A19E-F641-A4B2-75BA8474823B}"/>
              </a:ext>
            </a:extLst>
          </p:cNvPr>
          <p:cNvSpPr/>
          <p:nvPr userDrawn="1"/>
        </p:nvSpPr>
        <p:spPr>
          <a:xfrm>
            <a:off x="395969" y="1389057"/>
            <a:ext cx="11530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>
                <a:solidFill>
                  <a:schemeClr val="bg2">
                    <a:lumMod val="50000"/>
                  </a:schemeClr>
                </a:solidFill>
                <a:effectLst/>
                <a:latin typeface="ArialMT"/>
              </a:rPr>
              <a:t>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</a:t>
            </a:r>
            <a:endParaRPr lang="de-DE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6F53D6FE-C561-B545-B0A8-95F082027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998" y="122579"/>
            <a:ext cx="8896487" cy="509398"/>
          </a:xfrm>
        </p:spPr>
        <p:txBody>
          <a:bodyPr>
            <a:normAutofit/>
          </a:bodyPr>
          <a:lstStyle>
            <a:lvl1pPr>
              <a:defRPr sz="230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EF0C0D39-C0B7-584A-8EF5-BE2958EBFFF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02035" y="1962578"/>
            <a:ext cx="5533252" cy="4221245"/>
          </a:xfrm>
        </p:spPr>
        <p:txBody>
          <a:bodyPr rIns="90000"/>
          <a:lstStyle>
            <a:lvl1pPr marL="228600" indent="-228600">
              <a:buClr>
                <a:schemeClr val="accent5">
                  <a:lumMod val="75000"/>
                </a:schemeClr>
              </a:buClr>
              <a:buFont typeface="Wingdings" pitchFamily="2" charset="2"/>
              <a:buChar char="§"/>
              <a:defRPr sz="1800"/>
            </a:lvl1pPr>
            <a:lvl2pPr marL="504000" indent="-230400">
              <a:spcBef>
                <a:spcPts val="600"/>
              </a:spcBef>
              <a:buFont typeface=".AppleSystemUIFont"/>
              <a:buChar char="-"/>
              <a:defRPr sz="1800"/>
            </a:lvl2pPr>
            <a:lvl3pPr marL="756000" indent="-230400">
              <a:buFont typeface=".AppleSystemUIFont"/>
              <a:buChar char="-"/>
              <a:defRPr sz="1800"/>
            </a:lvl3pPr>
            <a:lvl4pPr marL="1008000" indent="-230400">
              <a:buFont typeface=".AppleSystemUIFont"/>
              <a:buChar char="-"/>
              <a:defRPr/>
            </a:lvl4pPr>
            <a:lvl5pPr marL="1260000" indent="-230400">
              <a:buFont typeface=".AppleSystemUIFont"/>
              <a:buChar char="-"/>
              <a:defRPr sz="1400"/>
            </a:lvl5pPr>
            <a:lvl6pPr marL="1512000" indent="-230400">
              <a:buFont typeface=".AppleSystemUIFont"/>
              <a:buChar char="-"/>
              <a:defRPr sz="1400"/>
            </a:lvl6pPr>
            <a:lvl7pPr marL="1764000" indent="-230400">
              <a:buFont typeface=".AppleSystemUIFont"/>
              <a:buChar char="-"/>
              <a:defRPr sz="1400"/>
            </a:lvl7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de-DE"/>
              <a:t>Siebte Ebene</a:t>
            </a:r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37762CC2-F149-7B44-8C62-15D5BA4776F6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86998" y="814560"/>
            <a:ext cx="10634583" cy="471427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C403CF0E-8032-6B46-BAFF-EB3359030CA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43026" y="1962578"/>
            <a:ext cx="5533252" cy="4221245"/>
          </a:xfrm>
        </p:spPr>
        <p:txBody>
          <a:bodyPr rIns="90000"/>
          <a:lstStyle>
            <a:lvl1pPr marL="228600" indent="-228600">
              <a:buClr>
                <a:schemeClr val="accent5">
                  <a:lumMod val="75000"/>
                </a:schemeClr>
              </a:buClr>
              <a:buFont typeface="Wingdings" pitchFamily="2" charset="2"/>
              <a:buChar char="§"/>
              <a:defRPr sz="1800"/>
            </a:lvl1pPr>
            <a:lvl2pPr marL="504000" indent="-230400">
              <a:spcBef>
                <a:spcPts val="600"/>
              </a:spcBef>
              <a:buFont typeface=".AppleSystemUIFont"/>
              <a:buChar char="-"/>
              <a:defRPr sz="1800"/>
            </a:lvl2pPr>
            <a:lvl3pPr marL="756000" indent="-230400">
              <a:buFont typeface=".AppleSystemUIFont"/>
              <a:buChar char="-"/>
              <a:defRPr sz="1800"/>
            </a:lvl3pPr>
            <a:lvl4pPr marL="1008000" indent="-230400">
              <a:buFont typeface=".AppleSystemUIFont"/>
              <a:buChar char="-"/>
              <a:defRPr/>
            </a:lvl4pPr>
            <a:lvl5pPr marL="1260000" indent="-230400">
              <a:buFont typeface=".AppleSystemUIFont"/>
              <a:buChar char="-"/>
              <a:defRPr sz="1400"/>
            </a:lvl5pPr>
            <a:lvl6pPr marL="1512000" indent="-230400">
              <a:buFont typeface=".AppleSystemUIFont"/>
              <a:buChar char="-"/>
              <a:defRPr sz="1400"/>
            </a:lvl6pPr>
            <a:lvl7pPr marL="1764000" indent="-230400">
              <a:buFont typeface=".AppleSystemUIFont"/>
              <a:buChar char="-"/>
              <a:defRPr sz="1400"/>
            </a:lvl7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de-DE"/>
              <a:t>Siebte Ebene</a:t>
            </a:r>
          </a:p>
        </p:txBody>
      </p:sp>
      <p:sp>
        <p:nvSpPr>
          <p:cNvPr id="21" name="Textplatzhalter 3">
            <a:extLst>
              <a:ext uri="{FF2B5EF4-FFF2-40B4-BE49-F238E27FC236}">
                <a16:creationId xmlns:a16="http://schemas.microsoft.com/office/drawing/2014/main" id="{00B45623-1E25-3545-A75B-81C110AA4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46484" y="6356350"/>
            <a:ext cx="2374950" cy="365124"/>
          </a:xfrm>
        </p:spPr>
        <p:txBody>
          <a:bodyPr anchor="ctr">
            <a:noAutofit/>
          </a:bodyPr>
          <a:lstStyle>
            <a:lvl1pPr marL="0" indent="0">
              <a:buNone/>
              <a:defRPr sz="13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087251909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203E710-7773-4FE8-8EA4-36C144607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CBD2-8B72-4694-8C71-9BB8423613CE}" type="datetimeFigureOut">
              <a:rPr lang="en-GB" smtClean="0"/>
              <a:t>26/03/2024</a:t>
            </a:fld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8B8BC49-9AA9-4611-ABB1-AEC00ACBD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489690-15D2-4B26-ADF6-0E2128DB9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125D-7F69-4366-9F01-9EFBBCCDB4E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004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48464A6-2CD9-2445-BF55-643298ABA9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404"/>
            <a:ext cx="12073467" cy="746263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5E2A3005-A19E-F641-A4B2-75BA8474823B}"/>
              </a:ext>
            </a:extLst>
          </p:cNvPr>
          <p:cNvSpPr/>
          <p:nvPr userDrawn="1"/>
        </p:nvSpPr>
        <p:spPr>
          <a:xfrm>
            <a:off x="395969" y="1296697"/>
            <a:ext cx="115438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noProof="0">
                <a:solidFill>
                  <a:schemeClr val="bg2">
                    <a:lumMod val="50000"/>
                  </a:schemeClr>
                </a:solidFill>
                <a:effectLst/>
                <a:latin typeface="ArialMT"/>
              </a:rPr>
              <a:t>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</a:t>
            </a:r>
            <a:endParaRPr lang="de-DE" noProof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6F53D6FE-C561-B545-B0A8-95F082027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998" y="122579"/>
            <a:ext cx="8896487" cy="509398"/>
          </a:xfrm>
        </p:spPr>
        <p:txBody>
          <a:bodyPr>
            <a:normAutofit/>
          </a:bodyPr>
          <a:lstStyle>
            <a:lvl1pPr>
              <a:defRPr sz="23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EF0C0D39-C0B7-584A-8EF5-BE2958EBFFF7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02035" y="1962578"/>
            <a:ext cx="5533252" cy="4221245"/>
          </a:xfrm>
        </p:spPr>
        <p:txBody>
          <a:bodyPr rIns="90000"/>
          <a:lstStyle>
            <a:lvl1pPr marL="228600" indent="-228600">
              <a:buClr>
                <a:schemeClr val="accent5">
                  <a:lumMod val="75000"/>
                </a:schemeClr>
              </a:buClr>
              <a:buFont typeface="Wingdings" pitchFamily="2" charset="2"/>
              <a:buChar char="§"/>
              <a:defRPr sz="1800"/>
            </a:lvl1pPr>
            <a:lvl2pPr marL="504000" indent="-230400">
              <a:spcBef>
                <a:spcPts val="600"/>
              </a:spcBef>
              <a:buFont typeface=".AppleSystemUIFont"/>
              <a:buChar char="-"/>
              <a:defRPr sz="1800"/>
            </a:lvl2pPr>
            <a:lvl3pPr marL="756000" indent="-230400">
              <a:buFont typeface=".AppleSystemUIFont"/>
              <a:buChar char="-"/>
              <a:defRPr sz="1800"/>
            </a:lvl3pPr>
            <a:lvl4pPr marL="1008000" indent="-230400">
              <a:buFont typeface=".AppleSystemUIFont"/>
              <a:buChar char="-"/>
              <a:defRPr/>
            </a:lvl4pPr>
            <a:lvl5pPr marL="1260000" indent="-230400">
              <a:buFont typeface=".AppleSystemUIFont"/>
              <a:buChar char="-"/>
              <a:defRPr sz="1400"/>
            </a:lvl5pPr>
            <a:lvl6pPr marL="1512000" indent="-230400">
              <a:buFont typeface=".AppleSystemUIFont"/>
              <a:buChar char="-"/>
              <a:defRPr sz="1400"/>
            </a:lvl6pPr>
            <a:lvl7pPr marL="1764000" indent="-230400">
              <a:buFont typeface=".AppleSystemUIFont"/>
              <a:buChar char="-"/>
              <a:defRPr sz="1400"/>
            </a:lvl7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Sechste Ebene</a:t>
            </a:r>
          </a:p>
          <a:p>
            <a:pPr lvl="6"/>
            <a:r>
              <a:rPr lang="de-DE" noProof="0"/>
              <a:t>Siebte Ebene</a:t>
            </a:r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37762CC2-F149-7B44-8C62-15D5BA4776F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86998" y="814560"/>
            <a:ext cx="10634583" cy="471427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C403CF0E-8032-6B46-BAFF-EB3359030CA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243026" y="1962578"/>
            <a:ext cx="5533252" cy="4221245"/>
          </a:xfrm>
        </p:spPr>
        <p:txBody>
          <a:bodyPr rIns="90000"/>
          <a:lstStyle>
            <a:lvl1pPr marL="228600" indent="-228600">
              <a:buClr>
                <a:schemeClr val="accent5">
                  <a:lumMod val="75000"/>
                </a:schemeClr>
              </a:buClr>
              <a:buFont typeface="Wingdings" pitchFamily="2" charset="2"/>
              <a:buChar char="§"/>
              <a:defRPr sz="1800"/>
            </a:lvl1pPr>
            <a:lvl2pPr marL="504000" indent="-230400">
              <a:spcBef>
                <a:spcPts val="600"/>
              </a:spcBef>
              <a:buFont typeface=".AppleSystemUIFont"/>
              <a:buChar char="-"/>
              <a:defRPr sz="1800"/>
            </a:lvl2pPr>
            <a:lvl3pPr marL="756000" indent="-230400">
              <a:buFont typeface=".AppleSystemUIFont"/>
              <a:buChar char="-"/>
              <a:defRPr sz="1800"/>
            </a:lvl3pPr>
            <a:lvl4pPr marL="1008000" indent="-230400">
              <a:buFont typeface=".AppleSystemUIFont"/>
              <a:buChar char="-"/>
              <a:defRPr/>
            </a:lvl4pPr>
            <a:lvl5pPr marL="1260000" indent="-230400">
              <a:buFont typeface=".AppleSystemUIFont"/>
              <a:buChar char="-"/>
              <a:defRPr sz="1400"/>
            </a:lvl5pPr>
            <a:lvl6pPr marL="1512000" indent="-230400">
              <a:buFont typeface=".AppleSystemUIFont"/>
              <a:buChar char="-"/>
              <a:defRPr sz="1400"/>
            </a:lvl6pPr>
            <a:lvl7pPr marL="1764000" indent="-230400">
              <a:buFont typeface=".AppleSystemUIFont"/>
              <a:buChar char="-"/>
              <a:defRPr sz="1400"/>
            </a:lvl7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Sechste Ebene</a:t>
            </a:r>
          </a:p>
          <a:p>
            <a:pPr lvl="6"/>
            <a:r>
              <a:rPr lang="de-DE" noProof="0"/>
              <a:t>Siebte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D4C8F16-8932-45CD-B229-04FD03637DF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1CA8444-AF55-4264-A298-3003A760A472}" type="datetime1">
              <a:rPr lang="de-DE" noProof="0" smtClean="0"/>
              <a:t>26.03.2024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80543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48464A6-2CD9-2445-BF55-643298ABA9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146"/>
            <a:ext cx="12192000" cy="746263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5E2A3005-A19E-F641-A4B2-75BA8474823B}"/>
              </a:ext>
            </a:extLst>
          </p:cNvPr>
          <p:cNvSpPr/>
          <p:nvPr userDrawn="1"/>
        </p:nvSpPr>
        <p:spPr>
          <a:xfrm>
            <a:off x="395969" y="1389057"/>
            <a:ext cx="115438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>
                <a:solidFill>
                  <a:schemeClr val="bg2">
                    <a:lumMod val="50000"/>
                  </a:schemeClr>
                </a:solidFill>
                <a:effectLst/>
                <a:latin typeface="ArialMT"/>
              </a:rPr>
              <a:t>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›</a:t>
            </a:r>
            <a:endParaRPr lang="de-DE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6F53D6FE-C561-B545-B0A8-95F082027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998" y="122579"/>
            <a:ext cx="8896487" cy="509398"/>
          </a:xfrm>
        </p:spPr>
        <p:txBody>
          <a:bodyPr>
            <a:normAutofit/>
          </a:bodyPr>
          <a:lstStyle>
            <a:lvl1pPr>
              <a:defRPr sz="230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37762CC2-F149-7B44-8C62-15D5BA4776F6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86998" y="814560"/>
            <a:ext cx="10634583" cy="471427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6CE4CE5-12DF-426A-8F5C-57D4914D136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95287" y="2079626"/>
            <a:ext cx="11361283" cy="4176795"/>
          </a:xfrm>
        </p:spPr>
        <p:txBody>
          <a:bodyPr vert="horz" lIns="91440" tIns="45720" rIns="90000" bIns="45720" rtlCol="0">
            <a:normAutofit/>
          </a:bodyPr>
          <a:lstStyle>
            <a:lvl1pPr>
              <a:defRPr lang="de-DE" sz="1800" dirty="0" smtClean="0"/>
            </a:lvl1pPr>
            <a:lvl2pPr>
              <a:defRPr lang="de-DE" sz="1800" dirty="0" smtClean="0"/>
            </a:lvl2pPr>
            <a:lvl3pPr>
              <a:defRPr lang="de-DE" sz="1800" dirty="0" smtClean="0"/>
            </a:lvl3pPr>
            <a:lvl4pPr>
              <a:defRPr lang="de-DE" dirty="0" smtClean="0"/>
            </a:lvl4pPr>
            <a:lvl5pPr>
              <a:defRPr lang="en-GB" sz="1400" dirty="0"/>
            </a:lvl5pPr>
          </a:lstStyle>
          <a:p>
            <a:pPr lvl="0">
              <a:buClr>
                <a:schemeClr val="accent5">
                  <a:lumMod val="75000"/>
                </a:schemeClr>
              </a:buClr>
              <a:buFont typeface="Wingdings" pitchFamily="2" charset="2"/>
              <a:buChar char="§"/>
            </a:pPr>
            <a:r>
              <a:rPr lang="de-DE" dirty="0"/>
              <a:t>Mastertextformat bearbeiten</a:t>
            </a:r>
          </a:p>
          <a:p>
            <a:pPr marL="504000" lvl="1" indent="-230400">
              <a:spcBef>
                <a:spcPts val="600"/>
              </a:spcBef>
              <a:buFont typeface=".AppleSystemUIFont"/>
              <a:buChar char="-"/>
            </a:pPr>
            <a:r>
              <a:rPr lang="de-DE" dirty="0"/>
              <a:t>Zweite Ebene</a:t>
            </a:r>
          </a:p>
          <a:p>
            <a:pPr marL="756000" lvl="2" indent="-230400">
              <a:buFont typeface=".AppleSystemUIFont"/>
              <a:buChar char="-"/>
            </a:pPr>
            <a:r>
              <a:rPr lang="de-DE" dirty="0"/>
              <a:t>Dritte Ebene</a:t>
            </a:r>
          </a:p>
          <a:p>
            <a:pPr marL="1008000" lvl="3" indent="-230400">
              <a:buFont typeface=".AppleSystemUIFont"/>
              <a:buChar char="-"/>
            </a:pPr>
            <a:r>
              <a:rPr lang="de-DE" dirty="0"/>
              <a:t>Vierte Ebene</a:t>
            </a:r>
          </a:p>
          <a:p>
            <a:pPr marL="1260000" lvl="4" indent="-230400">
              <a:buFont typeface=".AppleSystemUIFont"/>
              <a:buChar char="-"/>
            </a:pPr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1985E7CE-B4D5-4760-9F7B-8585AF7C46F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26/03/2024</a:t>
            </a:fld>
            <a:endParaRPr lang="en-GB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2DDE7BF0-4A96-4207-91DD-5E3494F9037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Quelle: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36E5A86B-3A1C-46D4-917C-91DB0841023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820953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DC25C30-30E6-194F-93E6-B4D187841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Mastertitelformat</a:t>
            </a:r>
            <a:r>
              <a:rPr lang="en-GB"/>
              <a:t> </a:t>
            </a:r>
            <a:r>
              <a:rPr lang="en-GB" err="1"/>
              <a:t>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D0D7880-33A2-524F-A0CC-EB0FA9BB9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Formatvorlagen</a:t>
            </a:r>
            <a:r>
              <a:rPr lang="en-GB"/>
              <a:t> des </a:t>
            </a:r>
            <a:r>
              <a:rPr lang="en-GB" err="1"/>
              <a:t>Textmasters</a:t>
            </a:r>
            <a:r>
              <a:rPr lang="en-GB"/>
              <a:t> </a:t>
            </a:r>
            <a:r>
              <a:rPr lang="en-GB" err="1"/>
              <a:t>bearbeiten</a:t>
            </a:r>
            <a:endParaRPr lang="en-GB"/>
          </a:p>
          <a:p>
            <a:pPr lvl="1"/>
            <a:r>
              <a:rPr lang="en-GB" err="1"/>
              <a:t>Zweite</a:t>
            </a:r>
            <a:r>
              <a:rPr lang="en-GB"/>
              <a:t> </a:t>
            </a:r>
            <a:r>
              <a:rPr lang="en-GB" err="1"/>
              <a:t>Ebene</a:t>
            </a:r>
            <a:endParaRPr lang="en-GB"/>
          </a:p>
          <a:p>
            <a:pPr lvl="2"/>
            <a:r>
              <a:rPr lang="en-GB" err="1"/>
              <a:t>Dritte</a:t>
            </a:r>
            <a:r>
              <a:rPr lang="en-GB"/>
              <a:t> </a:t>
            </a:r>
            <a:r>
              <a:rPr lang="en-GB" err="1"/>
              <a:t>Ebene</a:t>
            </a:r>
            <a:endParaRPr lang="en-GB"/>
          </a:p>
          <a:p>
            <a:pPr lvl="3"/>
            <a:r>
              <a:rPr lang="en-GB" err="1"/>
              <a:t>Vierte</a:t>
            </a:r>
            <a:r>
              <a:rPr lang="en-GB"/>
              <a:t> </a:t>
            </a:r>
            <a:r>
              <a:rPr lang="en-GB" err="1"/>
              <a:t>Ebene</a:t>
            </a:r>
            <a:endParaRPr lang="en-GB"/>
          </a:p>
          <a:p>
            <a:pPr lvl="4"/>
            <a:r>
              <a:rPr lang="en-GB" err="1"/>
              <a:t>Fünfte</a:t>
            </a:r>
            <a:r>
              <a:rPr lang="en-GB"/>
              <a:t> </a:t>
            </a:r>
            <a:r>
              <a:rPr lang="en-GB" err="1"/>
              <a:t>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4FF046-300F-C341-916D-F32F584DC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D97CB-82EA-413A-A120-72FA14C7DB68}" type="datetime1">
              <a:rPr lang="en-GB" smtClean="0"/>
              <a:pPr/>
              <a:t>26/03/2024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F621746-5B5D-664A-9649-5E1E61D9C2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0D965F-D617-A940-ABB1-9C8BE2279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6CD78-87A8-E84A-9E79-1DF7B4D56BC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07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8kDqmhTRg6w?list=PLeHdRN9F58YDQT2pirNrfx1OFhSBeFFPK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IkPt1yQmbWs?feature=oembed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2C6155-0628-4FE7-A563-CAA288A4B3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905760"/>
            <a:ext cx="7162800" cy="3966345"/>
          </a:xfrm>
          <a:solidFill>
            <a:schemeClr val="bg1"/>
          </a:solidFill>
        </p:spPr>
        <p:txBody>
          <a:bodyPr anchor="ctr"/>
          <a:lstStyle/>
          <a:p>
            <a:r>
              <a:rPr lang="de-DE" sz="7200" dirty="0">
                <a:solidFill>
                  <a:schemeClr val="accent1">
                    <a:lumMod val="75000"/>
                  </a:schemeClr>
                </a:solidFill>
              </a:rPr>
              <a:t>THERMA </a:t>
            </a:r>
            <a:br>
              <a:rPr lang="de-DE" sz="7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7200" dirty="0">
                <a:solidFill>
                  <a:schemeClr val="accent1">
                    <a:lumMod val="75000"/>
                  </a:schemeClr>
                </a:solidFill>
              </a:rPr>
              <a:t>DRY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369A18-56CE-460F-A818-200F9995E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709" y="2759573"/>
            <a:ext cx="7229537" cy="4545117"/>
          </a:xfrm>
          <a:prstGeom prst="rect">
            <a:avLst/>
          </a:prstGeom>
          <a:noFill/>
          <a:effectLst>
            <a:softEdge rad="304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813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79DEC6-566B-3FC6-F16B-55C90438F0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26/03/2024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371E1-9BD8-CCF3-30FD-A1075DB057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2</a:t>
            </a:fld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9F876A1-9C35-5CF8-BA9F-7CE8888E39D6}"/>
              </a:ext>
            </a:extLst>
          </p:cNvPr>
          <p:cNvSpPr/>
          <p:nvPr/>
        </p:nvSpPr>
        <p:spPr>
          <a:xfrm>
            <a:off x="7878269" y="192260"/>
            <a:ext cx="3782865" cy="175084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CA69641D-1098-F0C0-D775-44DF1063C76B}"/>
              </a:ext>
            </a:extLst>
          </p:cNvPr>
          <p:cNvSpPr txBox="1"/>
          <p:nvPr/>
        </p:nvSpPr>
        <p:spPr>
          <a:xfrm>
            <a:off x="2676473" y="100586"/>
            <a:ext cx="7499758" cy="76944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de-DE" sz="4400" dirty="0" err="1">
                <a:latin typeface="Arial" panose="020B0604020202020204" pitchFamily="34" charset="0"/>
              </a:rPr>
              <a:t>What</a:t>
            </a:r>
            <a:r>
              <a:rPr lang="de-DE" sz="4400" dirty="0">
                <a:latin typeface="Arial" panose="020B0604020202020204" pitchFamily="34" charset="0"/>
              </a:rPr>
              <a:t> </a:t>
            </a:r>
            <a:r>
              <a:rPr lang="de-DE" sz="4400" dirty="0" err="1">
                <a:latin typeface="Arial" panose="020B0604020202020204" pitchFamily="34" charset="0"/>
              </a:rPr>
              <a:t>is</a:t>
            </a:r>
            <a:r>
              <a:rPr lang="de-DE" sz="4400" dirty="0">
                <a:latin typeface="Arial" panose="020B0604020202020204" pitchFamily="34" charset="0"/>
              </a:rPr>
              <a:t> </a:t>
            </a:r>
            <a:r>
              <a:rPr lang="de-DE" sz="4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THERMA  DRY?</a:t>
            </a:r>
          </a:p>
        </p:txBody>
      </p:sp>
      <p:pic>
        <p:nvPicPr>
          <p:cNvPr id="7" name="Online Media 6" title="ThermaDry teaser &quot;Easier&quot;">
            <a:hlinkClick r:id="" action="ppaction://media"/>
            <a:extLst>
              <a:ext uri="{FF2B5EF4-FFF2-40B4-BE49-F238E27FC236}">
                <a16:creationId xmlns:a16="http://schemas.microsoft.com/office/drawing/2014/main" id="{6B86AA94-8636-4E94-A503-FF2DBE74ADD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79094" y="787474"/>
            <a:ext cx="10292066" cy="581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05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89377" y="-39899"/>
            <a:ext cx="9923251" cy="61307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CA69641D-1098-F0C0-D775-44DF1063C76B}"/>
              </a:ext>
            </a:extLst>
          </p:cNvPr>
          <p:cNvSpPr txBox="1"/>
          <p:nvPr/>
        </p:nvSpPr>
        <p:spPr>
          <a:xfrm>
            <a:off x="8618059" y="2006957"/>
            <a:ext cx="3234559" cy="64633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de-DE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THERMA DRY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2C0FAA-BA20-BA18-9ABD-18E933106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800" y="188862"/>
            <a:ext cx="2795078" cy="181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DD705BD0-8E11-4F8C-9C84-AE86F1F39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8357" y="3951785"/>
            <a:ext cx="3527295" cy="18466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Open Sans" panose="020B0606030504020204" pitchFamily="34" charset="0"/>
              </a:rPr>
              <a:t>Ideal handling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21F32"/>
                </a:solidFill>
                <a:effectLst/>
                <a:latin typeface="+mj-lt"/>
                <a:cs typeface="Open Sans" panose="020B0606030504020204" pitchFamily="34" charset="0"/>
              </a:rPr>
              <a:t>Ergonomic loading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21F32"/>
                </a:solidFill>
                <a:effectLst/>
                <a:latin typeface="+mj-lt"/>
                <a:cs typeface="Open Sans" panose="020B0606030504020204" pitchFamily="34" charset="0"/>
              </a:rPr>
              <a:t>No steam hazard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21F32"/>
                </a:solidFill>
                <a:effectLst/>
                <a:latin typeface="+mj-lt"/>
                <a:cs typeface="Open Sans" panose="020B0606030504020204" pitchFamily="34" charset="0"/>
              </a:rPr>
              <a:t>Easy to clean</a:t>
            </a: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C3FB8E4A-E01D-45F7-B385-A3A7F066C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325" y="5798444"/>
            <a:ext cx="5230950" cy="584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cs typeface="Open Sans" panose="020B0606030504020204" pitchFamily="34" charset="0"/>
              </a:rPr>
              <a:t>The benefits are in the details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073" name="Picture 1">
            <a:extLst>
              <a:ext uri="{FF2B5EF4-FFF2-40B4-BE49-F238E27FC236}">
                <a16:creationId xmlns:a16="http://schemas.microsoft.com/office/drawing/2014/main" id="{D351736D-4653-42E1-8246-A1F74021B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83260" cy="518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562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79DEC6-566B-3FC6-F16B-55C90438F0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26/03/2024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371E1-9BD8-CCF3-30FD-A1075DB057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4</a:t>
            </a:fld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9F876A1-9C35-5CF8-BA9F-7CE8888E39D6}"/>
              </a:ext>
            </a:extLst>
          </p:cNvPr>
          <p:cNvSpPr/>
          <p:nvPr/>
        </p:nvSpPr>
        <p:spPr>
          <a:xfrm>
            <a:off x="7878269" y="192260"/>
            <a:ext cx="3782865" cy="175084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0" y="-16327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2C0FAA-BA20-BA18-9ABD-18E933106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814" y="217201"/>
            <a:ext cx="2795078" cy="181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DD705BD0-8E11-4F8C-9C84-AE86F1F39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2121" y="3452962"/>
            <a:ext cx="3849977" cy="29238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Open Sans" panose="020B0606030504020204" pitchFamily="34" charset="0"/>
              </a:rPr>
              <a:t>Optimum food presentation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21F32"/>
                </a:solidFill>
                <a:effectLst/>
                <a:latin typeface="+mj-lt"/>
                <a:cs typeface="Open Sans" panose="020B0606030504020204" pitchFamily="34" charset="0"/>
              </a:rPr>
              <a:t>Constant temperature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000" dirty="0">
                <a:solidFill>
                  <a:srgbClr val="021F32"/>
                </a:solidFill>
                <a:latin typeface="+mj-lt"/>
                <a:cs typeface="Open Sans" panose="020B0606030504020204" pitchFamily="34" charset="0"/>
              </a:rPr>
              <a:t>Independent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21F32"/>
                </a:solidFill>
                <a:effectLst/>
                <a:latin typeface="+mj-lt"/>
                <a:cs typeface="Open Sans" panose="020B0606030504020204" pitchFamily="34" charset="0"/>
              </a:rPr>
              <a:t> temperature regulator for each GN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21F32"/>
                </a:solidFill>
                <a:effectLst/>
                <a:latin typeface="+mj-lt"/>
                <a:cs typeface="Open Sans" panose="020B0606030504020204" pitchFamily="34" charset="0"/>
              </a:rPr>
              <a:t>No overcooking from reheating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21F32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E03A75-1049-4C57-B95A-5C0D8CB4C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438368" cy="495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">
            <a:extLst>
              <a:ext uri="{FF2B5EF4-FFF2-40B4-BE49-F238E27FC236}">
                <a16:creationId xmlns:a16="http://schemas.microsoft.com/office/drawing/2014/main" id="{C3FB8E4A-E01D-45F7-B385-A3A7F066C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902" y="5585899"/>
            <a:ext cx="5230950" cy="584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cs typeface="Open Sans" panose="020B0606030504020204" pitchFamily="34" charset="0"/>
              </a:rPr>
              <a:t>The benefits are in the details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3F84D32-F56B-434C-BD2A-0BDA815FA0CA}"/>
              </a:ext>
            </a:extLst>
          </p:cNvPr>
          <p:cNvSpPr txBox="1"/>
          <p:nvPr/>
        </p:nvSpPr>
        <p:spPr>
          <a:xfrm>
            <a:off x="8618059" y="2006957"/>
            <a:ext cx="3234559" cy="64633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de-DE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THERMA DRY</a:t>
            </a:r>
          </a:p>
        </p:txBody>
      </p:sp>
    </p:spTree>
    <p:extLst>
      <p:ext uri="{BB962C8B-B14F-4D97-AF65-F5344CB8AC3E}">
        <p14:creationId xmlns:p14="http://schemas.microsoft.com/office/powerpoint/2010/main" val="2804057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0" y="-16327"/>
            <a:ext cx="9923251" cy="61307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2C0FAA-BA20-BA18-9ABD-18E933106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595" y="188862"/>
            <a:ext cx="2795078" cy="181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DD705BD0-8E11-4F8C-9C84-AE86F1F39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5315" y="3581227"/>
            <a:ext cx="4235871" cy="2462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Open Sans" panose="020B0606030504020204" pitchFamily="34" charset="0"/>
              </a:rPr>
              <a:t>Innovative technology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21F32"/>
                </a:solidFill>
                <a:effectLst/>
                <a:latin typeface="+mj-lt"/>
                <a:cs typeface="Open Sans" panose="020B0606030504020204" pitchFamily="34" charset="0"/>
              </a:rPr>
              <a:t>Patented infrared heat technology  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21F32"/>
                </a:solidFill>
                <a:effectLst/>
                <a:latin typeface="+mj-lt"/>
                <a:cs typeface="Open Sans" panose="020B0606030504020204" pitchFamily="34" charset="0"/>
              </a:rPr>
              <a:t>No preheating required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21F32"/>
                </a:solidFill>
                <a:effectLst/>
                <a:latin typeface="+mj-lt"/>
                <a:cs typeface="Open Sans" panose="020B0606030504020204" pitchFamily="34" charset="0"/>
              </a:rPr>
              <a:t>Heat available immediately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21F32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 </a:t>
            </a: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C3FB8E4A-E01D-45F7-B385-A3A7F066C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998" y="5960922"/>
            <a:ext cx="5230950" cy="584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cs typeface="Open Sans" panose="020B0606030504020204" pitchFamily="34" charset="0"/>
              </a:rPr>
              <a:t>The benefits are in the details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3A1E9509-0D82-44CB-8546-FB7554831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7505629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08ACAD4E-54C0-4C4E-8DF7-87B8D788B3FE}"/>
              </a:ext>
            </a:extLst>
          </p:cNvPr>
          <p:cNvSpPr txBox="1"/>
          <p:nvPr/>
        </p:nvSpPr>
        <p:spPr>
          <a:xfrm>
            <a:off x="8618059" y="2006957"/>
            <a:ext cx="3234559" cy="64633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de-DE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THERMA DRY</a:t>
            </a:r>
          </a:p>
        </p:txBody>
      </p:sp>
    </p:spTree>
    <p:extLst>
      <p:ext uri="{BB962C8B-B14F-4D97-AF65-F5344CB8AC3E}">
        <p14:creationId xmlns:p14="http://schemas.microsoft.com/office/powerpoint/2010/main" val="3395872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22C0FAA-BA20-BA18-9ABD-18E933106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710" y="122579"/>
            <a:ext cx="2795078" cy="181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DD705BD0-8E11-4F8C-9C84-AE86F1F39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3224" y="3503426"/>
            <a:ext cx="3781424" cy="27699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000" b="1" dirty="0">
                <a:solidFill>
                  <a:srgbClr val="0070C0"/>
                </a:solidFill>
                <a:latin typeface="+mj-lt"/>
                <a:cs typeface="Open Sans" panose="020B0606030504020204" pitchFamily="34" charset="0"/>
              </a:rPr>
              <a:t>Cost and energy savings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GB" altLang="en-US" sz="2000" dirty="0">
                <a:solidFill>
                  <a:srgbClr val="021F32"/>
                </a:solidFill>
                <a:latin typeface="+mj-lt"/>
                <a:cs typeface="Open Sans" panose="020B0606030504020204" pitchFamily="34" charset="0"/>
              </a:rPr>
              <a:t>63% less energy consumption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GB" altLang="en-US" sz="2000" dirty="0">
                <a:solidFill>
                  <a:srgbClr val="021F32"/>
                </a:solidFill>
                <a:latin typeface="+mj-lt"/>
                <a:cs typeface="Open Sans" panose="020B0606030504020204" pitchFamily="34" charset="0"/>
              </a:rPr>
              <a:t>50% less CO2 emission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GB" altLang="en-US" sz="2000" dirty="0">
                <a:solidFill>
                  <a:srgbClr val="021F32"/>
                </a:solidFill>
                <a:latin typeface="+mj-lt"/>
                <a:cs typeface="Open Sans" panose="020B0606030504020204" pitchFamily="34" charset="0"/>
              </a:rPr>
              <a:t>50% less connected load per GN (340 W vs 700 W)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C3FB8E4A-E01D-45F7-B385-A3A7F066C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352" y="5688640"/>
            <a:ext cx="5230950" cy="584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cs typeface="Open Sans" panose="020B0606030504020204" pitchFamily="34" charset="0"/>
              </a:rPr>
              <a:t>The benefits are in the details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D658220-E9EA-4D98-A1B4-5A7CB93C3DAD}"/>
              </a:ext>
            </a:extLst>
          </p:cNvPr>
          <p:cNvSpPr txBox="1"/>
          <p:nvPr/>
        </p:nvSpPr>
        <p:spPr>
          <a:xfrm>
            <a:off x="8618059" y="2006957"/>
            <a:ext cx="3234559" cy="64633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de-DE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THERMA DRY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362D328-6403-40A9-A4CA-9F21CC48E8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0" r="21829"/>
          <a:stretch/>
        </p:blipFill>
        <p:spPr bwMode="auto">
          <a:xfrm>
            <a:off x="0" y="-1"/>
            <a:ext cx="7658218" cy="481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00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79DEC6-566B-3FC6-F16B-55C90438F0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26/03/2024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371E1-9BD8-CCF3-30FD-A1075DB057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7</a:t>
            </a:fld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9F876A1-9C35-5CF8-BA9F-7CE8888E39D6}"/>
              </a:ext>
            </a:extLst>
          </p:cNvPr>
          <p:cNvSpPr/>
          <p:nvPr/>
        </p:nvSpPr>
        <p:spPr>
          <a:xfrm>
            <a:off x="7878269" y="192260"/>
            <a:ext cx="3782865" cy="175084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11207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51C2E463-F1CB-4008-BEC1-F171B0AD3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638" y="377278"/>
            <a:ext cx="10288723" cy="123110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000" b="1" dirty="0">
                <a:solidFill>
                  <a:srgbClr val="0070C0"/>
                </a:solidFill>
                <a:latin typeface="+mj-lt"/>
                <a:cs typeface="Open Sans" panose="020B0606030504020204" pitchFamily="34" charset="0"/>
              </a:rPr>
              <a:t>How you save money with THERMA DRY?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</p:txBody>
      </p:sp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65D727F6-7E79-499D-B706-AB910CB015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917089"/>
              </p:ext>
            </p:extLst>
          </p:nvPr>
        </p:nvGraphicFramePr>
        <p:xfrm>
          <a:off x="1866901" y="1825625"/>
          <a:ext cx="7991475" cy="4351338"/>
        </p:xfrm>
        <a:graphic>
          <a:graphicData uri="http://schemas.openxmlformats.org/drawingml/2006/table">
            <a:tbl>
              <a:tblPr/>
              <a:tblGrid>
                <a:gridCol w="2663825">
                  <a:extLst>
                    <a:ext uri="{9D8B030D-6E8A-4147-A177-3AD203B41FA5}">
                      <a16:colId xmlns:a16="http://schemas.microsoft.com/office/drawing/2014/main" val="540880228"/>
                    </a:ext>
                  </a:extLst>
                </a:gridCol>
                <a:gridCol w="2663825">
                  <a:extLst>
                    <a:ext uri="{9D8B030D-6E8A-4147-A177-3AD203B41FA5}">
                      <a16:colId xmlns:a16="http://schemas.microsoft.com/office/drawing/2014/main" val="1845515266"/>
                    </a:ext>
                  </a:extLst>
                </a:gridCol>
                <a:gridCol w="2663825">
                  <a:extLst>
                    <a:ext uri="{9D8B030D-6E8A-4147-A177-3AD203B41FA5}">
                      <a16:colId xmlns:a16="http://schemas.microsoft.com/office/drawing/2014/main" val="4119343443"/>
                    </a:ext>
                  </a:extLst>
                </a:gridCol>
              </a:tblGrid>
              <a:tr h="725223">
                <a:tc gridSpan="3"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rgbClr val="021F32"/>
                          </a:solidFill>
                          <a:effectLst/>
                        </a:rPr>
                        <a:t> </a:t>
                      </a:r>
                    </a:p>
                  </a:txBody>
                  <a:tcPr marL="45804" marR="45804" marT="22902" marB="22902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926538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rgbClr val="021F32"/>
                          </a:solidFill>
                          <a:effectLst/>
                        </a:rPr>
                        <a:t> </a:t>
                      </a:r>
                      <a:endParaRPr lang="en-GB" sz="900">
                        <a:solidFill>
                          <a:srgbClr val="021F32"/>
                        </a:solidFill>
                        <a:effectLst/>
                      </a:endParaRPr>
                    </a:p>
                  </a:txBody>
                  <a:tcPr marL="45804" marR="45804" marT="22902" marB="22902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021F32"/>
                          </a:solidFill>
                          <a:effectLst/>
                        </a:rPr>
                        <a:t>Therma Dry</a:t>
                      </a:r>
                      <a:endParaRPr lang="en-GB" sz="2000" dirty="0">
                        <a:solidFill>
                          <a:srgbClr val="021F32"/>
                        </a:solidFill>
                        <a:effectLst/>
                      </a:endParaRPr>
                    </a:p>
                  </a:txBody>
                  <a:tcPr marL="45804" marR="45804" marT="22902" marB="22902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rgbClr val="021F32"/>
                          </a:solidFill>
                          <a:effectLst/>
                        </a:rPr>
                        <a:t> </a:t>
                      </a:r>
                      <a:r>
                        <a:rPr lang="en-GB" sz="2000" b="1" dirty="0">
                          <a:solidFill>
                            <a:srgbClr val="021F32"/>
                          </a:solidFill>
                          <a:effectLst/>
                        </a:rPr>
                        <a:t>Bain Marie Water</a:t>
                      </a:r>
                      <a:endParaRPr lang="en-GB" sz="2000" dirty="0">
                        <a:solidFill>
                          <a:srgbClr val="021F32"/>
                        </a:solidFill>
                        <a:effectLst/>
                      </a:endParaRPr>
                    </a:p>
                  </a:txBody>
                  <a:tcPr marL="45804" marR="45804" marT="22902" marB="22902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92715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021F32"/>
                          </a:solidFill>
                          <a:effectLst/>
                        </a:rPr>
                        <a:t>Installation Costs</a:t>
                      </a:r>
                      <a:br>
                        <a:rPr lang="en-GB" sz="1800" dirty="0">
                          <a:solidFill>
                            <a:srgbClr val="021F32"/>
                          </a:solidFill>
                          <a:effectLst/>
                        </a:rPr>
                      </a:br>
                      <a:r>
                        <a:rPr lang="en-GB" sz="1800" dirty="0">
                          <a:solidFill>
                            <a:srgbClr val="021F32"/>
                          </a:solidFill>
                          <a:effectLst/>
                        </a:rPr>
                        <a:t>(one-time)</a:t>
                      </a:r>
                    </a:p>
                  </a:txBody>
                  <a:tcPr marL="45804" marR="45804" marT="22902" marB="22902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021F32"/>
                          </a:solidFill>
                          <a:effectLst/>
                        </a:rPr>
                        <a:t>0 €</a:t>
                      </a:r>
                    </a:p>
                  </a:txBody>
                  <a:tcPr marL="45804" marR="45804" marT="22902" marB="22902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021F32"/>
                          </a:solidFill>
                          <a:effectLst/>
                        </a:rPr>
                        <a:t>900 €</a:t>
                      </a:r>
                    </a:p>
                  </a:txBody>
                  <a:tcPr marL="45804" marR="45804" marT="22902" marB="22902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105793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solidFill>
                            <a:srgbClr val="021F32"/>
                          </a:solidFill>
                          <a:effectLst/>
                        </a:rPr>
                        <a:t>Operating Costs</a:t>
                      </a:r>
                      <a:br>
                        <a:rPr lang="en-GB" sz="1800">
                          <a:solidFill>
                            <a:srgbClr val="021F32"/>
                          </a:solidFill>
                          <a:effectLst/>
                        </a:rPr>
                      </a:br>
                      <a:r>
                        <a:rPr lang="en-GB" sz="1800">
                          <a:solidFill>
                            <a:srgbClr val="021F32"/>
                          </a:solidFill>
                          <a:effectLst/>
                        </a:rPr>
                        <a:t>(per year)</a:t>
                      </a:r>
                    </a:p>
                  </a:txBody>
                  <a:tcPr marL="45804" marR="45804" marT="22902" marB="22902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solidFill>
                            <a:srgbClr val="021F32"/>
                          </a:solidFill>
                          <a:effectLst/>
                        </a:rPr>
                        <a:t>531.20 €</a:t>
                      </a:r>
                    </a:p>
                  </a:txBody>
                  <a:tcPr marL="45804" marR="45804" marT="22902" marB="22902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021F32"/>
                          </a:solidFill>
                          <a:effectLst/>
                        </a:rPr>
                        <a:t>1,121.30 €</a:t>
                      </a:r>
                    </a:p>
                  </a:txBody>
                  <a:tcPr marL="45804" marR="45804" marT="22902" marB="22902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62476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solidFill>
                            <a:srgbClr val="021F32"/>
                          </a:solidFill>
                          <a:effectLst/>
                        </a:rPr>
                        <a:t>Cleaning Costs</a:t>
                      </a:r>
                      <a:br>
                        <a:rPr lang="en-GB" sz="1800">
                          <a:solidFill>
                            <a:srgbClr val="021F32"/>
                          </a:solidFill>
                          <a:effectLst/>
                        </a:rPr>
                      </a:br>
                      <a:r>
                        <a:rPr lang="en-GB" sz="1800">
                          <a:solidFill>
                            <a:srgbClr val="021F32"/>
                          </a:solidFill>
                          <a:effectLst/>
                        </a:rPr>
                        <a:t>(per year)</a:t>
                      </a:r>
                    </a:p>
                  </a:txBody>
                  <a:tcPr marL="45804" marR="45804" marT="22902" marB="22902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solidFill>
                            <a:srgbClr val="021F32"/>
                          </a:solidFill>
                          <a:effectLst/>
                        </a:rPr>
                        <a:t>143.10 €</a:t>
                      </a:r>
                    </a:p>
                  </a:txBody>
                  <a:tcPr marL="45804" marR="45804" marT="22902" marB="22902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021F32"/>
                          </a:solidFill>
                          <a:effectLst/>
                        </a:rPr>
                        <a:t>552.50 €</a:t>
                      </a:r>
                    </a:p>
                  </a:txBody>
                  <a:tcPr marL="45804" marR="45804" marT="22902" marB="22902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239050"/>
                  </a:ext>
                </a:extLst>
              </a:tr>
              <a:tr h="725223">
                <a:tc gridSpan="3"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021F32"/>
                          </a:solidFill>
                          <a:effectLst/>
                        </a:rPr>
                        <a:t>Total Savings in Year 1                        1,899.50 €</a:t>
                      </a:r>
                      <a:endParaRPr lang="en-GB" sz="1800" dirty="0">
                        <a:solidFill>
                          <a:srgbClr val="021F32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en-GB" sz="1800" b="1" dirty="0">
                          <a:solidFill>
                            <a:srgbClr val="021F32"/>
                          </a:solidFill>
                          <a:effectLst/>
                        </a:rPr>
                        <a:t>Total Savings after 5 years                     5,897.50 €</a:t>
                      </a:r>
                      <a:endParaRPr lang="en-GB" sz="1800" dirty="0">
                        <a:solidFill>
                          <a:srgbClr val="021F32"/>
                        </a:solidFill>
                        <a:effectLst/>
                      </a:endParaRPr>
                    </a:p>
                  </a:txBody>
                  <a:tcPr marL="45804" marR="45804" marT="22902" marB="22902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153945"/>
                  </a:ext>
                </a:extLst>
              </a:tr>
            </a:tbl>
          </a:graphicData>
        </a:graphic>
      </p:graphicFrame>
      <p:sp>
        <p:nvSpPr>
          <p:cNvPr id="18" name="Rectangle 1">
            <a:extLst>
              <a:ext uri="{FF2B5EF4-FFF2-40B4-BE49-F238E27FC236}">
                <a16:creationId xmlns:a16="http://schemas.microsoft.com/office/drawing/2014/main" id="{6BF516A8-6964-4D64-8F10-B0F65AD8A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1426" y="1766028"/>
            <a:ext cx="4829174" cy="7386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Example Calculation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101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79DEC6-566B-3FC6-F16B-55C90438F0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26/03/2024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371E1-9BD8-CCF3-30FD-A1075DB057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8</a:t>
            </a:fld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9F876A1-9C35-5CF8-BA9F-7CE8888E39D6}"/>
              </a:ext>
            </a:extLst>
          </p:cNvPr>
          <p:cNvSpPr/>
          <p:nvPr/>
        </p:nvSpPr>
        <p:spPr>
          <a:xfrm>
            <a:off x="7878269" y="192260"/>
            <a:ext cx="3782865" cy="175084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11207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Kalkulationsparameter Vergleichsprodukte Produkte Therma Dry Bain Marie Trocken Bain Marie Wasser Heiztechnologie Infrarot Rohrheizung 3 3 Anschlussleistung kW 0,34 0,70 0,90 Kalkulation im Gerät CO2 - Emissionen auf 10 Jahre t 5,3 11,2 11,2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51C2E463-F1CB-4008-BEC1-F171B0AD3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638" y="377278"/>
            <a:ext cx="10288723" cy="123110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000" b="1" dirty="0">
                <a:solidFill>
                  <a:srgbClr val="0070C0"/>
                </a:solidFill>
                <a:latin typeface="+mj-lt"/>
                <a:cs typeface="Open Sans" panose="020B0606030504020204" pitchFamily="34" charset="0"/>
              </a:rPr>
              <a:t>How you save money with THERMA DRY?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6BF516A8-6964-4D64-8F10-B0F65AD8A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8309" y="1175623"/>
            <a:ext cx="5502059" cy="7386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Example Calculation - Detail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3F5702FA-F956-40CD-8FBB-D189100E0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168316"/>
              </p:ext>
            </p:extLst>
          </p:nvPr>
        </p:nvGraphicFramePr>
        <p:xfrm>
          <a:off x="1211579" y="1689253"/>
          <a:ext cx="9810002" cy="364634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56310">
                  <a:extLst>
                    <a:ext uri="{9D8B030D-6E8A-4147-A177-3AD203B41FA5}">
                      <a16:colId xmlns:a16="http://schemas.microsoft.com/office/drawing/2014/main" val="4294606344"/>
                    </a:ext>
                  </a:extLst>
                </a:gridCol>
                <a:gridCol w="1597695">
                  <a:extLst>
                    <a:ext uri="{9D8B030D-6E8A-4147-A177-3AD203B41FA5}">
                      <a16:colId xmlns:a16="http://schemas.microsoft.com/office/drawing/2014/main" val="4187531845"/>
                    </a:ext>
                  </a:extLst>
                </a:gridCol>
                <a:gridCol w="1732990">
                  <a:extLst>
                    <a:ext uri="{9D8B030D-6E8A-4147-A177-3AD203B41FA5}">
                      <a16:colId xmlns:a16="http://schemas.microsoft.com/office/drawing/2014/main" val="3445016006"/>
                    </a:ext>
                  </a:extLst>
                </a:gridCol>
                <a:gridCol w="2383608">
                  <a:extLst>
                    <a:ext uri="{9D8B030D-6E8A-4147-A177-3AD203B41FA5}">
                      <a16:colId xmlns:a16="http://schemas.microsoft.com/office/drawing/2014/main" val="825922325"/>
                    </a:ext>
                  </a:extLst>
                </a:gridCol>
                <a:gridCol w="2039399">
                  <a:extLst>
                    <a:ext uri="{9D8B030D-6E8A-4147-A177-3AD203B41FA5}">
                      <a16:colId xmlns:a16="http://schemas.microsoft.com/office/drawing/2014/main" val="2706967573"/>
                    </a:ext>
                  </a:extLst>
                </a:gridCol>
              </a:tblGrid>
              <a:tr h="680289">
                <a:tc gridSpan="5">
                  <a:txBody>
                    <a:bodyPr/>
                    <a:lstStyle/>
                    <a:p>
                      <a:pPr marL="19685" algn="ctr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endParaRPr lang="en-US" sz="2400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marL="19685" algn="ctr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en-US" sz="24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Calculation</a:t>
                      </a:r>
                      <a:r>
                        <a:rPr lang="en-US" sz="2400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24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parameters - comparison products</a:t>
                      </a:r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5718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7780"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309591"/>
                  </a:ext>
                </a:extLst>
              </a:tr>
              <a:tr h="717805">
                <a:tc>
                  <a:txBody>
                    <a:bodyPr/>
                    <a:lstStyle/>
                    <a:p>
                      <a:pPr marL="1778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Products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49885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Therma</a:t>
                      </a:r>
                      <a:r>
                        <a:rPr lang="en-US" sz="1800" b="1" u="sng" spc="-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1" u="sng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Dry</a:t>
                      </a:r>
                      <a:endParaRPr lang="en-GB" sz="1800" b="1" u="sng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Bain</a:t>
                      </a:r>
                      <a:r>
                        <a:rPr lang="en-US" sz="1800" u="sng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Marie</a:t>
                      </a:r>
                      <a:r>
                        <a:rPr lang="en-US" sz="1800" u="sng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u="sng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Dry</a:t>
                      </a:r>
                      <a:endParaRPr lang="en-GB" sz="1800" u="sng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6380" marR="1905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Bain</a:t>
                      </a:r>
                      <a:r>
                        <a:rPr lang="en-US" sz="1800" b="0" u="sng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Marie</a:t>
                      </a:r>
                      <a:r>
                        <a:rPr lang="en-US" sz="1800" b="0" u="sng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u="sng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Water</a:t>
                      </a:r>
                      <a:endParaRPr lang="en-GB" sz="1800" b="0" u="sng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338895"/>
                  </a:ext>
                </a:extLst>
              </a:tr>
              <a:tr h="722808">
                <a:tc>
                  <a:txBody>
                    <a:bodyPr/>
                    <a:lstStyle/>
                    <a:p>
                      <a:pPr marL="17780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Heating</a:t>
                      </a:r>
                      <a:r>
                        <a:rPr lang="en-US" sz="1800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technology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80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349885" algn="ctr"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10" dirty="0">
                          <a:solidFill>
                            <a:schemeClr val="tx1"/>
                          </a:solidFill>
                          <a:effectLst/>
                        </a:rPr>
                        <a:t>Infrared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545" marR="21590" algn="ctr"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en-US" sz="1800" spc="-20" dirty="0">
                          <a:solidFill>
                            <a:schemeClr val="tx1"/>
                          </a:solidFill>
                          <a:effectLst/>
                        </a:rPr>
                        <a:t>Tubular</a:t>
                      </a:r>
                      <a:r>
                        <a:rPr lang="en-US" sz="1800" spc="-10" dirty="0">
                          <a:solidFill>
                            <a:schemeClr val="tx1"/>
                          </a:solidFill>
                          <a:effectLst/>
                        </a:rPr>
                        <a:t> heating element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6380" marR="21590" algn="ctr"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20" dirty="0">
                          <a:solidFill>
                            <a:schemeClr val="tx1"/>
                          </a:solidFill>
                          <a:effectLst/>
                        </a:rPr>
                        <a:t>Tubular </a:t>
                      </a:r>
                      <a:r>
                        <a:rPr lang="en-US" sz="1800" b="0" spc="-10" dirty="0">
                          <a:solidFill>
                            <a:schemeClr val="tx1"/>
                          </a:solidFill>
                          <a:effectLst/>
                        </a:rPr>
                        <a:t>heating element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6889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778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Number</a:t>
                      </a:r>
                      <a:r>
                        <a:rPr lang="en-US" sz="180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of</a:t>
                      </a:r>
                      <a:r>
                        <a:rPr lang="en-US" sz="180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pools</a:t>
                      </a:r>
                    </a:p>
                    <a:p>
                      <a:pPr marL="1778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US" sz="1800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97815" algn="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Pcs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49885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5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545" marR="127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spc="-5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6380" marR="127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5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454882"/>
                  </a:ext>
                </a:extLst>
              </a:tr>
              <a:tr h="587750">
                <a:tc>
                  <a:txBody>
                    <a:bodyPr/>
                    <a:lstStyle/>
                    <a:p>
                      <a:pPr marL="17780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endParaRPr lang="en-US" sz="1800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marL="17780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endParaRPr lang="en-US" sz="1800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marL="17780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Connected</a:t>
                      </a:r>
                      <a:r>
                        <a:rPr lang="en-US" sz="1800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load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08610" algn="r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endParaRPr lang="en-US" sz="1800" spc="-25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marR="308610" algn="r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endParaRPr lang="en-US" sz="1800" spc="-25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marR="308610" algn="r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kW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349885" algn="ctr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endParaRPr lang="en-US" sz="1800" b="1" spc="-2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270" marR="349885" algn="ctr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endParaRPr lang="en-US" sz="1800" b="1" spc="-2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270" marR="349885" algn="ctr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20" dirty="0">
                          <a:solidFill>
                            <a:schemeClr val="tx1"/>
                          </a:solidFill>
                          <a:effectLst/>
                        </a:rPr>
                        <a:t>0.34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endParaRPr lang="en-US" sz="1800" spc="-2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2545" algn="ctr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endParaRPr lang="en-US" sz="1800" spc="-2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2545" algn="ctr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20" dirty="0">
                          <a:solidFill>
                            <a:schemeClr val="tx1"/>
                          </a:solidFill>
                          <a:effectLst/>
                        </a:rPr>
                        <a:t>0.70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6380" algn="ctr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endParaRPr lang="en-US" sz="1800" b="0" spc="-2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46380" algn="ctr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endParaRPr lang="en-US" sz="1800" b="0" spc="-2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46380" algn="ctr">
                        <a:lnSpc>
                          <a:spcPts val="645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20" dirty="0">
                          <a:solidFill>
                            <a:schemeClr val="tx1"/>
                          </a:solidFill>
                          <a:effectLst/>
                        </a:rPr>
                        <a:t>0.90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59020"/>
                  </a:ext>
                </a:extLst>
              </a:tr>
            </a:tbl>
          </a:graphicData>
        </a:graphic>
      </p:graphicFrame>
      <p:sp>
        <p:nvSpPr>
          <p:cNvPr id="10" name="Rectangle 2">
            <a:extLst>
              <a:ext uri="{FF2B5EF4-FFF2-40B4-BE49-F238E27FC236}">
                <a16:creationId xmlns:a16="http://schemas.microsoft.com/office/drawing/2014/main" id="{51B29297-84D2-4C54-AFAC-C2B0C73FF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5450" y="3498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802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79DEC6-566B-3FC6-F16B-55C90438F0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26/03/2024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371E1-9BD8-CCF3-30FD-A1075DB057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9</a:t>
            </a:fld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9F876A1-9C35-5CF8-BA9F-7CE8888E39D6}"/>
              </a:ext>
            </a:extLst>
          </p:cNvPr>
          <p:cNvSpPr/>
          <p:nvPr/>
        </p:nvSpPr>
        <p:spPr>
          <a:xfrm>
            <a:off x="7878269" y="192260"/>
            <a:ext cx="3782865" cy="175084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11207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Kalkulationsparameter Vergleichsprodukte Produkte Therma Dry Bain Marie Trocken Bain Marie Wasser Heiztechnologie Infrarot Rohrheizung 3 3 Anschlussleistung kW 0,34 0,70 0,90 Kalkulation im Gerät CO2 - Emissionen auf 10 Jahre t 5,3 11,2 11,2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51C2E463-F1CB-4008-BEC1-F171B0AD3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638" y="377278"/>
            <a:ext cx="10288723" cy="123110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000" b="1" dirty="0">
                <a:solidFill>
                  <a:srgbClr val="0070C0"/>
                </a:solidFill>
                <a:latin typeface="+mj-lt"/>
                <a:cs typeface="Open Sans" panose="020B0606030504020204" pitchFamily="34" charset="0"/>
              </a:rPr>
              <a:t>How you save money with THERMA DRY?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6BF516A8-6964-4D64-8F10-B0F65AD8A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8309" y="1175623"/>
            <a:ext cx="5502059" cy="7386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Example Calculation - Detail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3F5702FA-F956-40CD-8FBB-D189100E0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019590"/>
              </p:ext>
            </p:extLst>
          </p:nvPr>
        </p:nvGraphicFramePr>
        <p:xfrm>
          <a:off x="719216" y="1689253"/>
          <a:ext cx="10786984" cy="41670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51995">
                  <a:extLst>
                    <a:ext uri="{9D8B030D-6E8A-4147-A177-3AD203B41FA5}">
                      <a16:colId xmlns:a16="http://schemas.microsoft.com/office/drawing/2014/main" val="4294606344"/>
                    </a:ext>
                  </a:extLst>
                </a:gridCol>
                <a:gridCol w="1925052">
                  <a:extLst>
                    <a:ext uri="{9D8B030D-6E8A-4147-A177-3AD203B41FA5}">
                      <a16:colId xmlns:a16="http://schemas.microsoft.com/office/drawing/2014/main" val="4187531845"/>
                    </a:ext>
                  </a:extLst>
                </a:gridCol>
                <a:gridCol w="3764548">
                  <a:extLst>
                    <a:ext uri="{9D8B030D-6E8A-4147-A177-3AD203B41FA5}">
                      <a16:colId xmlns:a16="http://schemas.microsoft.com/office/drawing/2014/main" val="3445016006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825922325"/>
                    </a:ext>
                  </a:extLst>
                </a:gridCol>
                <a:gridCol w="1519989">
                  <a:extLst>
                    <a:ext uri="{9D8B030D-6E8A-4147-A177-3AD203B41FA5}">
                      <a16:colId xmlns:a16="http://schemas.microsoft.com/office/drawing/2014/main" val="2706967573"/>
                    </a:ext>
                  </a:extLst>
                </a:gridCol>
              </a:tblGrid>
              <a:tr h="680289">
                <a:tc gridSpan="5">
                  <a:txBody>
                    <a:bodyPr/>
                    <a:lstStyle/>
                    <a:p>
                      <a:pPr marL="17780" algn="ctr"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Calculation</a:t>
                      </a:r>
                      <a:r>
                        <a:rPr lang="en-US" sz="2400" b="1" spc="-4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parameters</a:t>
                      </a:r>
                      <a:r>
                        <a:rPr lang="en-US" sz="2400" b="1" spc="-4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lang="en-US" sz="2400" b="1" spc="-4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2400" b="1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installation</a:t>
                      </a:r>
                      <a:endParaRPr lang="en-US" sz="2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0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0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0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0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1957182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19050" algn="ctr">
                        <a:spcBef>
                          <a:spcPts val="335"/>
                        </a:spcBef>
                        <a:spcAft>
                          <a:spcPts val="0"/>
                        </a:spcAft>
                        <a:tabLst>
                          <a:tab pos="1930400" algn="l"/>
                        </a:tabLst>
                      </a:pPr>
                      <a:r>
                        <a:rPr lang="de-DE" sz="180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Electrical</a:t>
                      </a:r>
                      <a:endParaRPr lang="de-DE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0">
                        <a:spcBef>
                          <a:spcPts val="335"/>
                        </a:spcBef>
                        <a:spcAft>
                          <a:spcPts val="0"/>
                        </a:spcAft>
                        <a:tabLst>
                          <a:tab pos="1930400" algn="l"/>
                        </a:tabLs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844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6085" algn="ctr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de-DE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Sanitar</a:t>
                      </a:r>
                      <a:r>
                        <a:rPr lang="es-ES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GB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0320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30959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190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930400" algn="l"/>
                        </a:tabLst>
                        <a:defRPr/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ø-cable</a:t>
                      </a:r>
                      <a:r>
                        <a:rPr lang="en-US" sz="1800" b="0" spc="1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length</a:t>
                      </a:r>
                      <a:r>
                        <a:rPr lang="en-US" sz="1800" b="0" spc="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800" b="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m)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0">
                        <a:spcBef>
                          <a:spcPts val="335"/>
                        </a:spcBef>
                        <a:spcAft>
                          <a:spcPts val="0"/>
                        </a:spcAft>
                        <a:tabLst>
                          <a:tab pos="1930400" algn="l"/>
                        </a:tabLst>
                      </a:pP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8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15.00</a:t>
                      </a:r>
                      <a:endParaRPr lang="en-GB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1844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608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ø-pipe</a:t>
                      </a:r>
                      <a:r>
                        <a:rPr lang="en-US" sz="1800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length</a:t>
                      </a:r>
                      <a:r>
                        <a:rPr lang="en-US" sz="1800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m)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26085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0320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15.00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1590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825255"/>
                  </a:ext>
                </a:extLst>
              </a:tr>
              <a:tr h="717805">
                <a:tc>
                  <a:txBody>
                    <a:bodyPr/>
                    <a:lstStyle/>
                    <a:p>
                      <a:pPr marL="19050">
                        <a:spcBef>
                          <a:spcPts val="350"/>
                        </a:spcBef>
                        <a:spcAft>
                          <a:spcPts val="0"/>
                        </a:spcAft>
                        <a:tabLst>
                          <a:tab pos="1717675" algn="l"/>
                        </a:tabLst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ø-Material</a:t>
                      </a:r>
                      <a:r>
                        <a:rPr lang="en-US" sz="1800" b="0" spc="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b="0" spc="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	€/linear</a:t>
                      </a: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meter)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8440">
                        <a:spcBef>
                          <a:spcPts val="35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10.00</a:t>
                      </a:r>
                      <a:endParaRPr lang="en-GB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6085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ø-Material</a:t>
                      </a:r>
                      <a:r>
                        <a:rPr lang="en-US" sz="1800" spc="-4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(€/</a:t>
                      </a:r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linear</a:t>
                      </a:r>
                      <a:r>
                        <a:rPr lang="en-US" sz="180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meter)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26085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081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5265">
                        <a:spcBef>
                          <a:spcPts val="350"/>
                        </a:spcBef>
                        <a:spcAft>
                          <a:spcPts val="0"/>
                        </a:spcAft>
                      </a:pP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20.00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338895"/>
                  </a:ext>
                </a:extLst>
              </a:tr>
              <a:tr h="722808">
                <a:tc>
                  <a:txBody>
                    <a:bodyPr/>
                    <a:lstStyle/>
                    <a:p>
                      <a:pPr marL="19050">
                        <a:spcBef>
                          <a:spcPts val="335"/>
                        </a:spcBef>
                        <a:spcAft>
                          <a:spcPts val="0"/>
                        </a:spcAft>
                        <a:tabLst>
                          <a:tab pos="1907540" algn="l"/>
                        </a:tabLst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ø-</a:t>
                      </a:r>
                      <a:r>
                        <a:rPr lang="en-US" sz="1800" b="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labour</a:t>
                      </a: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(€/h)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844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75.00</a:t>
                      </a:r>
                      <a:endParaRPr lang="en-GB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608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ø-</a:t>
                      </a:r>
                      <a:r>
                        <a:rPr lang="en-US" sz="180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labour</a:t>
                      </a:r>
                      <a:r>
                        <a:rPr lang="en-US" sz="1800" spc="-3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(€/h</a:t>
                      </a:r>
                      <a:r>
                        <a:rPr lang="en-GB" sz="180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8435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590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spc="-1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75.00</a:t>
                      </a:r>
                      <a:endParaRPr lang="en-GB" sz="180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6889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9050">
                        <a:spcBef>
                          <a:spcPts val="335"/>
                        </a:spcBef>
                        <a:spcAft>
                          <a:spcPts val="0"/>
                        </a:spcAft>
                        <a:tabLst>
                          <a:tab pos="1942465" algn="l"/>
                        </a:tabLst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ø-installation</a:t>
                      </a:r>
                      <a:r>
                        <a:rPr lang="en-US" sz="1800" b="0" spc="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time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	(</a:t>
                      </a:r>
                      <a:r>
                        <a:rPr lang="en-US" sz="1800" b="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h)</a:t>
                      </a:r>
                    </a:p>
                    <a:p>
                      <a:pPr marL="19050">
                        <a:spcBef>
                          <a:spcPts val="335"/>
                        </a:spcBef>
                        <a:spcAft>
                          <a:spcPts val="0"/>
                        </a:spcAft>
                        <a:tabLst>
                          <a:tab pos="1942465" algn="l"/>
                        </a:tabLst>
                      </a:pP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130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1.00</a:t>
                      </a:r>
                      <a:endParaRPr lang="en-GB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6085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en-US" sz="180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ø-</a:t>
                      </a: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installation</a:t>
                      </a:r>
                      <a:r>
                        <a:rPr lang="en-US" sz="1800" spc="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time (h)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01295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876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spc="-2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8.00</a:t>
                      </a:r>
                      <a:endParaRPr lang="en-GB" sz="180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454882"/>
                  </a:ext>
                </a:extLst>
              </a:tr>
              <a:tr h="285954">
                <a:tc>
                  <a:txBody>
                    <a:bodyPr/>
                    <a:lstStyle/>
                    <a:p>
                      <a:pPr marL="17780"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59020"/>
                  </a:ext>
                </a:extLst>
              </a:tr>
            </a:tbl>
          </a:graphicData>
        </a:graphic>
      </p:graphicFrame>
      <p:sp>
        <p:nvSpPr>
          <p:cNvPr id="10" name="Rectangle 2">
            <a:extLst>
              <a:ext uri="{FF2B5EF4-FFF2-40B4-BE49-F238E27FC236}">
                <a16:creationId xmlns:a16="http://schemas.microsoft.com/office/drawing/2014/main" id="{51B29297-84D2-4C54-AFAC-C2B0C73FF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5450" y="3498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851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79DEC6-566B-3FC6-F16B-55C90438F0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03/04/2024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371E1-9BD8-CCF3-30FD-A1075DB057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10</a:t>
            </a:fld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9F876A1-9C35-5CF8-BA9F-7CE8888E39D6}"/>
              </a:ext>
            </a:extLst>
          </p:cNvPr>
          <p:cNvSpPr/>
          <p:nvPr/>
        </p:nvSpPr>
        <p:spPr>
          <a:xfrm>
            <a:off x="7878269" y="192260"/>
            <a:ext cx="3782865" cy="175084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11207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Kalkulationsparameter Vergleichsprodukte Produkte Therma Dry Bain Marie Trocken Bain Marie Wasser Heiztechnologie Infrarot Rohrheizung 3 3 Anschlussleistung kW 0,34 0,70 0,90 Kalkulation im Gerät CO2 - Emissionen auf 10 Jahre t 5,3 11,2 11,2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51C2E463-F1CB-4008-BEC1-F171B0AD3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638" y="377278"/>
            <a:ext cx="10288723" cy="123110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000" b="1" dirty="0">
                <a:solidFill>
                  <a:srgbClr val="0070C0"/>
                </a:solidFill>
                <a:latin typeface="+mj-lt"/>
                <a:cs typeface="Open Sans" panose="020B0606030504020204" pitchFamily="34" charset="0"/>
              </a:rPr>
              <a:t>How you save money with THERMA DRY?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6BF516A8-6964-4D64-8F10-B0F65AD8A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8309" y="1175623"/>
            <a:ext cx="5502059" cy="7386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Example Calculation - Detail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3F5702FA-F956-40CD-8FBB-D189100E0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251973"/>
              </p:ext>
            </p:extLst>
          </p:nvPr>
        </p:nvGraphicFramePr>
        <p:xfrm>
          <a:off x="719216" y="1689252"/>
          <a:ext cx="10786984" cy="41504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51995">
                  <a:extLst>
                    <a:ext uri="{9D8B030D-6E8A-4147-A177-3AD203B41FA5}">
                      <a16:colId xmlns:a16="http://schemas.microsoft.com/office/drawing/2014/main" val="4294606344"/>
                    </a:ext>
                  </a:extLst>
                </a:gridCol>
                <a:gridCol w="1925052">
                  <a:extLst>
                    <a:ext uri="{9D8B030D-6E8A-4147-A177-3AD203B41FA5}">
                      <a16:colId xmlns:a16="http://schemas.microsoft.com/office/drawing/2014/main" val="4187531845"/>
                    </a:ext>
                  </a:extLst>
                </a:gridCol>
                <a:gridCol w="2851484">
                  <a:extLst>
                    <a:ext uri="{9D8B030D-6E8A-4147-A177-3AD203B41FA5}">
                      <a16:colId xmlns:a16="http://schemas.microsoft.com/office/drawing/2014/main" val="3445016006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825922325"/>
                    </a:ext>
                  </a:extLst>
                </a:gridCol>
                <a:gridCol w="2433053">
                  <a:extLst>
                    <a:ext uri="{9D8B030D-6E8A-4147-A177-3AD203B41FA5}">
                      <a16:colId xmlns:a16="http://schemas.microsoft.com/office/drawing/2014/main" val="2706967573"/>
                    </a:ext>
                  </a:extLst>
                </a:gridCol>
              </a:tblGrid>
              <a:tr h="729095">
                <a:tc gridSpan="5">
                  <a:txBody>
                    <a:bodyPr/>
                    <a:lstStyle/>
                    <a:p>
                      <a:pPr marL="19685" algn="ctr">
                        <a:lnSpc>
                          <a:spcPts val="83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endParaRPr lang="en-US" sz="2400" b="1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685" algn="ctr">
                        <a:lnSpc>
                          <a:spcPts val="83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endParaRPr lang="en-US" sz="2400" b="1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685" algn="ctr">
                        <a:lnSpc>
                          <a:spcPts val="83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endParaRPr lang="en-US" sz="2400" b="1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685" algn="ctr">
                        <a:lnSpc>
                          <a:spcPts val="83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24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Installation</a:t>
                      </a:r>
                      <a:r>
                        <a:rPr lang="en-US" sz="2400" b="1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2400" b="1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2400" b="1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device</a:t>
                      </a:r>
                      <a:r>
                        <a:rPr lang="en-US" sz="2400" b="1" spc="1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(one-time)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19571829"/>
                  </a:ext>
                </a:extLst>
              </a:tr>
              <a:tr h="376931">
                <a:tc>
                  <a:txBody>
                    <a:bodyPr/>
                    <a:lstStyle/>
                    <a:p>
                      <a:pPr marL="19050">
                        <a:spcBef>
                          <a:spcPts val="325"/>
                        </a:spcBef>
                        <a:spcAft>
                          <a:spcPts val="0"/>
                        </a:spcAft>
                        <a:tabLst>
                          <a:tab pos="1944370" algn="l"/>
                        </a:tabLst>
                      </a:pP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875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Therma</a:t>
                      </a:r>
                      <a:r>
                        <a:rPr lang="en-US" sz="1800" b="1" u="sng" spc="-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1" u="sng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Dry</a:t>
                      </a:r>
                      <a:endParaRPr lang="en-GB" sz="1800" b="1" u="sng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8755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693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Bain</a:t>
                      </a:r>
                      <a:r>
                        <a:rPr lang="en-US" sz="1800" u="sng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Marie</a:t>
                      </a:r>
                      <a:r>
                        <a:rPr lang="en-US" sz="1800" u="sng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u="sng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Dry</a:t>
                      </a:r>
                      <a:endParaRPr lang="en-GB" sz="1800" u="sng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3693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558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Bain</a:t>
                      </a:r>
                      <a:r>
                        <a:rPr lang="en-US" sz="1800" b="0" u="sng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Marie</a:t>
                      </a:r>
                      <a:r>
                        <a:rPr lang="en-US" sz="1800" b="0" u="sng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u="sng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Water</a:t>
                      </a:r>
                      <a:endParaRPr lang="en-GB" sz="1800" b="0" u="sng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558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309591"/>
                  </a:ext>
                </a:extLst>
              </a:tr>
              <a:tr h="376931">
                <a:tc>
                  <a:txBody>
                    <a:bodyPr/>
                    <a:lstStyle/>
                    <a:p>
                      <a:pPr marL="190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944370" algn="l"/>
                        </a:tabLst>
                        <a:defRPr/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Electrical</a:t>
                      </a:r>
                      <a:r>
                        <a:rPr lang="en-US" sz="1800" b="0" spc="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material</a:t>
                      </a:r>
                      <a:r>
                        <a:rPr lang="en-US" sz="1800" b="0" spc="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800" b="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€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0">
                        <a:spcBef>
                          <a:spcPts val="335"/>
                        </a:spcBef>
                        <a:spcAft>
                          <a:spcPts val="0"/>
                        </a:spcAft>
                        <a:tabLst>
                          <a:tab pos="1944370" algn="l"/>
                        </a:tabLst>
                      </a:pP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161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150.00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1615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979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150.00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979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844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150.00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1844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825255"/>
                  </a:ext>
                </a:extLst>
              </a:tr>
              <a:tr h="535807">
                <a:tc>
                  <a:txBody>
                    <a:bodyPr/>
                    <a:lstStyle/>
                    <a:p>
                      <a:pPr marL="190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944370" algn="l"/>
                        </a:tabLst>
                        <a:defRPr/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Electrical</a:t>
                      </a:r>
                      <a:r>
                        <a:rPr lang="en-US" sz="1800" b="0" spc="3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labour</a:t>
                      </a:r>
                      <a:r>
                        <a:rPr lang="en-US" sz="1800" b="0" spc="3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800" b="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€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0">
                        <a:spcBef>
                          <a:spcPts val="335"/>
                        </a:spcBef>
                        <a:spcAft>
                          <a:spcPts val="0"/>
                        </a:spcAft>
                        <a:tabLst>
                          <a:tab pos="1944370" algn="l"/>
                        </a:tabLst>
                      </a:pP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447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75.00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44475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75.00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8265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75.00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558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338895"/>
                  </a:ext>
                </a:extLst>
              </a:tr>
              <a:tr h="562677">
                <a:tc>
                  <a:txBody>
                    <a:bodyPr/>
                    <a:lstStyle/>
                    <a:p>
                      <a:pPr marL="190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944370" algn="l"/>
                        </a:tabLst>
                        <a:defRPr/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Material</a:t>
                      </a:r>
                      <a:r>
                        <a:rPr lang="en-US" sz="1800" b="0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b="0" spc="1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sanitary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800" b="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€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384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4384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8265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300.00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558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688932"/>
                  </a:ext>
                </a:extLst>
              </a:tr>
              <a:tr h="476449">
                <a:tc>
                  <a:txBody>
                    <a:bodyPr/>
                    <a:lstStyle/>
                    <a:p>
                      <a:pPr marL="1778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943735" algn="l"/>
                        </a:tabLst>
                        <a:defRPr/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Sanitary</a:t>
                      </a:r>
                      <a:r>
                        <a:rPr lang="en-US" sz="1800" b="0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labour</a:t>
                      </a:r>
                      <a:r>
                        <a:rPr lang="en-US" sz="1800" b="0" spc="1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800" b="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€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spcBef>
                          <a:spcPts val="335"/>
                        </a:spcBef>
                        <a:spcAft>
                          <a:spcPts val="0"/>
                        </a:spcAft>
                        <a:tabLst>
                          <a:tab pos="1943735" algn="l"/>
                        </a:tabLst>
                      </a:pP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812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812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693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3693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600.00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272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454882"/>
                  </a:ext>
                </a:extLst>
              </a:tr>
              <a:tr h="392917">
                <a:tc>
                  <a:txBody>
                    <a:bodyPr/>
                    <a:lstStyle/>
                    <a:p>
                      <a:pPr marL="19685" marR="0" lvl="0" indent="0" algn="l" defTabSz="914400" rtl="0" eaLnBrk="1" fontAlgn="auto" latinLnBrk="0" hangingPunct="1">
                        <a:lnSpc>
                          <a:spcPts val="83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685" marR="0" lvl="0" indent="0" algn="l" defTabSz="914400" rtl="0" eaLnBrk="1" fontAlgn="auto" latinLnBrk="0" hangingPunct="1">
                        <a:lnSpc>
                          <a:spcPts val="83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685" marR="0" lvl="0" indent="0" algn="l" defTabSz="914400" rtl="0" eaLnBrk="1" fontAlgn="auto" latinLnBrk="0" hangingPunct="1">
                        <a:lnSpc>
                          <a:spcPts val="83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r>
                        <a:rPr lang="en-US" sz="1800" b="1" spc="-3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Installation</a:t>
                      </a:r>
                      <a:r>
                        <a:rPr lang="en-US" sz="1800" b="1" spc="-3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800" b="1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€</a:t>
                      </a:r>
                      <a:endParaRPr lang="en-GB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685">
                        <a:lnSpc>
                          <a:spcPts val="83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685">
                        <a:lnSpc>
                          <a:spcPts val="83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225.00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225.00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1125.00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59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7059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79DEC6-566B-3FC6-F16B-55C90438F0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03/04/2024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371E1-9BD8-CCF3-30FD-A1075DB057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11</a:t>
            </a:fld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9F876A1-9C35-5CF8-BA9F-7CE8888E39D6}"/>
              </a:ext>
            </a:extLst>
          </p:cNvPr>
          <p:cNvSpPr/>
          <p:nvPr/>
        </p:nvSpPr>
        <p:spPr>
          <a:xfrm>
            <a:off x="7878269" y="192260"/>
            <a:ext cx="3782865" cy="175084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11207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Kalkulationsparameter Vergleichsprodukte Produkte Therma Dry Bain Marie Trocken Bain Marie Wasser Heiztechnologie Infrarot Rohrheizung 3 3 Anschlussleistung kW 0,34 0,70 0,90 Kalkulation im Gerät CO2 - Emissionen auf 10 Jahre t 5,3 11,2 11,2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51C2E463-F1CB-4008-BEC1-F171B0AD3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638" y="377278"/>
            <a:ext cx="10288723" cy="123110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000" b="1" dirty="0">
                <a:solidFill>
                  <a:srgbClr val="0070C0"/>
                </a:solidFill>
                <a:latin typeface="+mj-lt"/>
                <a:cs typeface="Open Sans" panose="020B0606030504020204" pitchFamily="34" charset="0"/>
              </a:rPr>
              <a:t>How you save money with THERMA DRY?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6BF516A8-6964-4D64-8F10-B0F65AD8A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8309" y="1175623"/>
            <a:ext cx="5502059" cy="7386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Example Calculation - Detail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3F5702FA-F956-40CD-8FBB-D189100E0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480689"/>
              </p:ext>
            </p:extLst>
          </p:nvPr>
        </p:nvGraphicFramePr>
        <p:xfrm>
          <a:off x="719216" y="1689251"/>
          <a:ext cx="10786984" cy="404143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51995">
                  <a:extLst>
                    <a:ext uri="{9D8B030D-6E8A-4147-A177-3AD203B41FA5}">
                      <a16:colId xmlns:a16="http://schemas.microsoft.com/office/drawing/2014/main" val="4294606344"/>
                    </a:ext>
                  </a:extLst>
                </a:gridCol>
                <a:gridCol w="1323473">
                  <a:extLst>
                    <a:ext uri="{9D8B030D-6E8A-4147-A177-3AD203B41FA5}">
                      <a16:colId xmlns:a16="http://schemas.microsoft.com/office/drawing/2014/main" val="4187531845"/>
                    </a:ext>
                  </a:extLst>
                </a:gridCol>
                <a:gridCol w="3453063">
                  <a:extLst>
                    <a:ext uri="{9D8B030D-6E8A-4147-A177-3AD203B41FA5}">
                      <a16:colId xmlns:a16="http://schemas.microsoft.com/office/drawing/2014/main" val="3445016006"/>
                    </a:ext>
                  </a:extLst>
                </a:gridCol>
                <a:gridCol w="830179">
                  <a:extLst>
                    <a:ext uri="{9D8B030D-6E8A-4147-A177-3AD203B41FA5}">
                      <a16:colId xmlns:a16="http://schemas.microsoft.com/office/drawing/2014/main" val="825922325"/>
                    </a:ext>
                  </a:extLst>
                </a:gridCol>
                <a:gridCol w="1628274">
                  <a:extLst>
                    <a:ext uri="{9D8B030D-6E8A-4147-A177-3AD203B41FA5}">
                      <a16:colId xmlns:a16="http://schemas.microsoft.com/office/drawing/2014/main" val="2706967573"/>
                    </a:ext>
                  </a:extLst>
                </a:gridCol>
              </a:tblGrid>
              <a:tr h="1034487">
                <a:tc gridSpan="5">
                  <a:txBody>
                    <a:bodyPr/>
                    <a:lstStyle/>
                    <a:p>
                      <a:pPr marL="1968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68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Calculation</a:t>
                      </a:r>
                      <a:r>
                        <a:rPr lang="en-US" sz="2400" b="1" spc="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parameters</a:t>
                      </a:r>
                      <a:r>
                        <a:rPr lang="en-US" sz="2400" b="1" spc="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lang="en-US" sz="2400" b="1" spc="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operating</a:t>
                      </a:r>
                      <a:r>
                        <a:rPr lang="en-US" sz="2400" b="1" spc="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 per device</a:t>
                      </a:r>
                      <a:endParaRPr lang="en-GB" sz="2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685">
                        <a:spcBef>
                          <a:spcPts val="250"/>
                        </a:spcBef>
                        <a:spcAft>
                          <a:spcPts val="0"/>
                        </a:spcAft>
                      </a:pPr>
                      <a:endParaRPr lang="en-US" sz="2400" b="1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19571829"/>
                  </a:ext>
                </a:extLst>
              </a:tr>
              <a:tr h="526354">
                <a:tc>
                  <a:txBody>
                    <a:bodyPr/>
                    <a:lstStyle/>
                    <a:p>
                      <a:pPr marL="17780">
                        <a:spcBef>
                          <a:spcPts val="335"/>
                        </a:spcBef>
                        <a:spcAft>
                          <a:spcPts val="0"/>
                        </a:spcAft>
                        <a:tabLst>
                          <a:tab pos="1904365" algn="l"/>
                        </a:tabLst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Uses</a:t>
                      </a:r>
                      <a:r>
                        <a:rPr lang="en-US" sz="1800" b="0" spc="1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1800" b="0" spc="1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day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130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1.00</a:t>
                      </a:r>
                      <a:endParaRPr lang="en-GB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24815">
                        <a:spcBef>
                          <a:spcPts val="335"/>
                        </a:spcBef>
                        <a:spcAft>
                          <a:spcPts val="0"/>
                        </a:spcAft>
                        <a:tabLst>
                          <a:tab pos="1717675" algn="l"/>
                        </a:tabLst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ø-water</a:t>
                      </a:r>
                      <a:r>
                        <a:rPr lang="en-US" sz="1800" b="0" spc="-3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requirement</a:t>
                      </a: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1800" b="0" spc="-3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basin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800" b="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3876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3.00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825255"/>
                  </a:ext>
                </a:extLst>
              </a:tr>
              <a:tr h="618709">
                <a:tc>
                  <a:txBody>
                    <a:bodyPr/>
                    <a:lstStyle/>
                    <a:p>
                      <a:pPr marL="17780">
                        <a:spcBef>
                          <a:spcPts val="335"/>
                        </a:spcBef>
                        <a:spcAft>
                          <a:spcPts val="0"/>
                        </a:spcAft>
                        <a:tabLst>
                          <a:tab pos="1943100" algn="l"/>
                        </a:tabLst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Operating</a:t>
                      </a:r>
                      <a:r>
                        <a:rPr lang="en-US" sz="1800" b="0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times</a:t>
                      </a:r>
                      <a:r>
                        <a:rPr lang="en-US" sz="1800" b="0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1800" b="0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use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	(</a:t>
                      </a:r>
                      <a:r>
                        <a:rPr lang="en-US" sz="1800" b="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h)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130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5.00</a:t>
                      </a:r>
                      <a:endParaRPr lang="en-GB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4815"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ø-Drainage</a:t>
                      </a:r>
                      <a:r>
                        <a:rPr lang="en-US" sz="1800" b="0" spc="7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0447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2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€/m³</a:t>
                      </a:r>
                      <a:endParaRPr lang="en-GB" sz="1800" b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590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1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10.00</a:t>
                      </a:r>
                      <a:endParaRPr lang="en-GB" sz="1800" b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338895"/>
                  </a:ext>
                </a:extLst>
              </a:tr>
              <a:tr h="789531">
                <a:tc>
                  <a:txBody>
                    <a:bodyPr/>
                    <a:lstStyle/>
                    <a:p>
                      <a:pPr marL="17780">
                        <a:spcBef>
                          <a:spcPts val="330"/>
                        </a:spcBef>
                        <a:spcAft>
                          <a:spcPts val="0"/>
                        </a:spcAft>
                        <a:tabLst>
                          <a:tab pos="1941195" algn="l"/>
                        </a:tabLst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Working</a:t>
                      </a:r>
                      <a:r>
                        <a:rPr lang="en-US" sz="1800" b="0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days</a:t>
                      </a:r>
                      <a:r>
                        <a:rPr lang="en-US" sz="18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1800" b="0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week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	(</a:t>
                      </a:r>
                      <a:r>
                        <a:rPr lang="en-US" sz="1800" b="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day)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1300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5.00</a:t>
                      </a:r>
                      <a:endParaRPr lang="en-GB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4815"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ø-</a:t>
                      </a:r>
                      <a:r>
                        <a:rPr lang="en-US" sz="1800" b="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Labour</a:t>
                      </a:r>
                      <a:r>
                        <a:rPr lang="en-US" sz="1800" b="0" spc="-3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costs*</a:t>
                      </a: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cleaning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03200" algn="ctr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€/h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5900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1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25.00</a:t>
                      </a:r>
                      <a:endParaRPr lang="en-GB" sz="1800" b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688932"/>
                  </a:ext>
                </a:extLst>
              </a:tr>
              <a:tr h="587694">
                <a:tc>
                  <a:txBody>
                    <a:bodyPr/>
                    <a:lstStyle/>
                    <a:p>
                      <a:pPr marL="17780">
                        <a:spcBef>
                          <a:spcPts val="330"/>
                        </a:spcBef>
                        <a:spcAft>
                          <a:spcPts val="0"/>
                        </a:spcAft>
                        <a:tabLst>
                          <a:tab pos="1934845" algn="l"/>
                        </a:tabLst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Working</a:t>
                      </a:r>
                      <a:r>
                        <a:rPr lang="en-US" sz="18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weeks</a:t>
                      </a:r>
                      <a:r>
                        <a:rPr lang="en-US" sz="1800" b="0" spc="-3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18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year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	(</a:t>
                      </a:r>
                      <a:r>
                        <a:rPr lang="en-US" sz="1800" b="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week)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8440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52.00</a:t>
                      </a:r>
                      <a:endParaRPr lang="en-GB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21640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*Full</a:t>
                      </a:r>
                      <a:r>
                        <a:rPr lang="en-US" sz="1800" b="0" spc="-35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</a:t>
                      </a:r>
                      <a:r>
                        <a:rPr lang="en-US" sz="1800" b="0" spc="-35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rate</a:t>
                      </a:r>
                      <a:r>
                        <a:rPr lang="en-US" sz="1800" b="0" spc="-35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incl.</a:t>
                      </a:r>
                      <a:r>
                        <a:rPr lang="en-US" sz="1800" b="0" spc="-25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cleaning</a:t>
                      </a:r>
                      <a:r>
                        <a:rPr lang="en-US" sz="1800" b="0" spc="-25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agents</a:t>
                      </a:r>
                      <a:endParaRPr lang="en-GB" sz="1800" b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454882"/>
                  </a:ext>
                </a:extLst>
              </a:tr>
              <a:tr h="484659">
                <a:tc>
                  <a:txBody>
                    <a:bodyPr/>
                    <a:lstStyle/>
                    <a:p>
                      <a:pPr marL="17780">
                        <a:spcBef>
                          <a:spcPts val="335"/>
                        </a:spcBef>
                        <a:spcAft>
                          <a:spcPts val="0"/>
                        </a:spcAft>
                        <a:tabLst>
                          <a:tab pos="1846580" algn="l"/>
                        </a:tabLst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ø-energy</a:t>
                      </a:r>
                      <a:r>
                        <a:rPr lang="en-US" sz="18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	         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€/kWh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130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GB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 b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 b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59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6099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79DEC6-566B-3FC6-F16B-55C90438F0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03/04/2024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371E1-9BD8-CCF3-30FD-A1075DB057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12</a:t>
            </a:fld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9F876A1-9C35-5CF8-BA9F-7CE8888E39D6}"/>
              </a:ext>
            </a:extLst>
          </p:cNvPr>
          <p:cNvSpPr/>
          <p:nvPr/>
        </p:nvSpPr>
        <p:spPr>
          <a:xfrm>
            <a:off x="7878269" y="192260"/>
            <a:ext cx="3782865" cy="175084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11207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Kalkulationsparameter Vergleichsprodukte Produkte Therma Dry Bain Marie Trocken Bain Marie Wasser Heiztechnologie Infrarot Rohrheizung 3 3 Anschlussleistung kW 0,34 0,70 0,90 Kalkulation im Gerät CO2 - Emissionen auf 10 Jahre t 5,3 11,2 11,2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51C2E463-F1CB-4008-BEC1-F171B0AD3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638" y="377278"/>
            <a:ext cx="10288723" cy="123110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000" b="1" dirty="0">
                <a:solidFill>
                  <a:srgbClr val="0070C0"/>
                </a:solidFill>
                <a:latin typeface="+mj-lt"/>
                <a:cs typeface="Open Sans" panose="020B0606030504020204" pitchFamily="34" charset="0"/>
              </a:rPr>
              <a:t>How you save money with THERMA DRY?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6BF516A8-6964-4D64-8F10-B0F65AD8A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8309" y="1175623"/>
            <a:ext cx="5502059" cy="7386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Example Calculation - Detail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3F5702FA-F956-40CD-8FBB-D189100E0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600151"/>
              </p:ext>
            </p:extLst>
          </p:nvPr>
        </p:nvGraphicFramePr>
        <p:xfrm>
          <a:off x="719216" y="1689251"/>
          <a:ext cx="10786984" cy="501474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51995">
                  <a:extLst>
                    <a:ext uri="{9D8B030D-6E8A-4147-A177-3AD203B41FA5}">
                      <a16:colId xmlns:a16="http://schemas.microsoft.com/office/drawing/2014/main" val="4294606344"/>
                    </a:ext>
                  </a:extLst>
                </a:gridCol>
                <a:gridCol w="697831">
                  <a:extLst>
                    <a:ext uri="{9D8B030D-6E8A-4147-A177-3AD203B41FA5}">
                      <a16:colId xmlns:a16="http://schemas.microsoft.com/office/drawing/2014/main" val="4187531845"/>
                    </a:ext>
                  </a:extLst>
                </a:gridCol>
                <a:gridCol w="1816769">
                  <a:extLst>
                    <a:ext uri="{9D8B030D-6E8A-4147-A177-3AD203B41FA5}">
                      <a16:colId xmlns:a16="http://schemas.microsoft.com/office/drawing/2014/main" val="3178918575"/>
                    </a:ext>
                  </a:extLst>
                </a:gridCol>
                <a:gridCol w="216568">
                  <a:extLst>
                    <a:ext uri="{9D8B030D-6E8A-4147-A177-3AD203B41FA5}">
                      <a16:colId xmlns:a16="http://schemas.microsoft.com/office/drawing/2014/main" val="1561806255"/>
                    </a:ext>
                  </a:extLst>
                </a:gridCol>
                <a:gridCol w="1840832">
                  <a:extLst>
                    <a:ext uri="{9D8B030D-6E8A-4147-A177-3AD203B41FA5}">
                      <a16:colId xmlns:a16="http://schemas.microsoft.com/office/drawing/2014/main" val="2562133394"/>
                    </a:ext>
                  </a:extLst>
                </a:gridCol>
                <a:gridCol w="2662989">
                  <a:extLst>
                    <a:ext uri="{9D8B030D-6E8A-4147-A177-3AD203B41FA5}">
                      <a16:colId xmlns:a16="http://schemas.microsoft.com/office/drawing/2014/main" val="826990706"/>
                    </a:ext>
                  </a:extLst>
                </a:gridCol>
              </a:tblGrid>
              <a:tr h="269626">
                <a:tc gridSpan="2">
                  <a:txBody>
                    <a:bodyPr/>
                    <a:lstStyle/>
                    <a:p>
                      <a:pPr marL="17780">
                        <a:lnSpc>
                          <a:spcPts val="710"/>
                        </a:lnSpc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ts val="710"/>
                        </a:lnSpc>
                      </a:pPr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17780">
                        <a:lnSpc>
                          <a:spcPts val="710"/>
                        </a:lnSpc>
                      </a:pPr>
                      <a:endParaRPr lang="en-US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" marR="0" lvl="0" indent="0" algn="l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Therma</a:t>
                      </a:r>
                      <a:r>
                        <a:rPr lang="en-US" sz="1800" b="1" u="sng" spc="-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1" u="sng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Dry</a:t>
                      </a:r>
                      <a:endParaRPr lang="en-GB" sz="1800" b="1" u="sng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710"/>
                        </a:lnSpc>
                      </a:pPr>
                      <a:endParaRPr lang="en-US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">
                        <a:lnSpc>
                          <a:spcPts val="710"/>
                        </a:lnSpc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780" marR="0" lvl="0" indent="0" algn="l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" marR="0" lvl="0" indent="0" algn="l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" marR="0" lvl="0" indent="0" algn="l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Bain</a:t>
                      </a:r>
                      <a:r>
                        <a:rPr lang="en-US" sz="1800" b="0" u="sng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Marie</a:t>
                      </a:r>
                      <a:r>
                        <a:rPr lang="en-US" sz="1800" b="0" u="sng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u="sng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Dry</a:t>
                      </a:r>
                      <a:endParaRPr lang="en-GB" dirty="0"/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780" marR="0" lvl="0" indent="0" algn="l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" marR="0" lvl="0" indent="0" algn="l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" marR="0" lvl="0" indent="0" algn="l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Bain</a:t>
                      </a:r>
                      <a:r>
                        <a:rPr lang="en-US" sz="1800" b="0" u="sng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Marie</a:t>
                      </a:r>
                      <a:r>
                        <a:rPr lang="en-US" sz="1800" b="0" u="sng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u="sng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Dry</a:t>
                      </a:r>
                      <a:endParaRPr lang="en-GB" sz="1800" b="0" u="sng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710"/>
                        </a:lnSpc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Bain</a:t>
                      </a:r>
                      <a:r>
                        <a:rPr lang="en-US" sz="1800" b="0" u="sng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Marie</a:t>
                      </a:r>
                      <a:r>
                        <a:rPr lang="en-US" sz="1800" b="0" u="sng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u="sng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Water</a:t>
                      </a:r>
                      <a:endParaRPr lang="en-GB" sz="1800" b="0" u="sng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GB" dirty="0"/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571829"/>
                  </a:ext>
                </a:extLst>
              </a:tr>
              <a:tr h="567873">
                <a:tc gridSpan="6">
                  <a:txBody>
                    <a:bodyPr/>
                    <a:lstStyle/>
                    <a:p>
                      <a:pPr marL="17780" marR="0" lvl="0" indent="0" algn="l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 marR="0" lvl="0" indent="0" algn="l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 marR="0" lvl="0" indent="0" algn="l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 marR="0" lvl="0" indent="0" algn="ctr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Energy</a:t>
                      </a:r>
                      <a:r>
                        <a:rPr lang="en-US" sz="1800" b="1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b="1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1800" b="1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device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780">
                        <a:lnSpc>
                          <a:spcPts val="710"/>
                        </a:lnSpc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79671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19050">
                        <a:spcBef>
                          <a:spcPts val="340"/>
                        </a:spcBef>
                        <a:spcAft>
                          <a:spcPts val="0"/>
                        </a:spcAft>
                        <a:tabLst>
                          <a:tab pos="1883410" algn="l"/>
                        </a:tabLst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Energy</a:t>
                      </a:r>
                      <a:r>
                        <a:rPr lang="en-US" sz="1800" b="0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consumption*</a:t>
                      </a:r>
                      <a:r>
                        <a:rPr lang="en-US" sz="1800" b="0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1800" b="0" spc="1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year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kWh</a:t>
                      </a:r>
                    </a:p>
                    <a:p>
                      <a:pPr marL="19050">
                        <a:spcBef>
                          <a:spcPts val="340"/>
                        </a:spcBef>
                        <a:spcAft>
                          <a:spcPts val="0"/>
                        </a:spcAft>
                        <a:tabLst>
                          <a:tab pos="1883410" algn="l"/>
                        </a:tabLst>
                      </a:pPr>
                      <a:endParaRPr lang="en-GB" sz="10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9050" algn="ctr">
                        <a:spcBef>
                          <a:spcPts val="340"/>
                        </a:spcBef>
                        <a:spcAft>
                          <a:spcPts val="0"/>
                        </a:spcAft>
                        <a:tabLst>
                          <a:tab pos="1883410" algn="l"/>
                        </a:tabLst>
                      </a:pP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1259.7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9050" algn="ctr">
                        <a:spcBef>
                          <a:spcPts val="340"/>
                        </a:spcBef>
                        <a:spcAft>
                          <a:spcPts val="0"/>
                        </a:spcAft>
                        <a:tabLst>
                          <a:tab pos="1883410" algn="l"/>
                        </a:tabLs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spcBef>
                          <a:spcPts val="340"/>
                        </a:spcBef>
                        <a:spcAft>
                          <a:spcPts val="0"/>
                        </a:spcAft>
                        <a:tabLst>
                          <a:tab pos="1883410" algn="l"/>
                        </a:tabLst>
                      </a:pP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2659.0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2659.0</a:t>
                      </a:r>
                      <a:endParaRPr lang="en-GB" b="0" dirty="0"/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309591"/>
                  </a:ext>
                </a:extLst>
              </a:tr>
              <a:tr h="352698">
                <a:tc gridSpan="2">
                  <a:txBody>
                    <a:bodyPr/>
                    <a:lstStyle/>
                    <a:p>
                      <a:pPr marL="19050">
                        <a:lnSpc>
                          <a:spcPts val="645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tabLst>
                          <a:tab pos="1944370" algn="l"/>
                        </a:tabLst>
                      </a:pPr>
                      <a:endParaRPr lang="en-US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0">
                        <a:lnSpc>
                          <a:spcPts val="645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tabLst>
                          <a:tab pos="1944370" algn="l"/>
                        </a:tabLst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Energy</a:t>
                      </a:r>
                      <a:r>
                        <a:rPr lang="en-US" sz="1800" b="0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b="0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1800" b="0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year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	               </a:t>
                      </a:r>
                      <a:r>
                        <a:rPr lang="en-US" sz="1800" b="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€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9050">
                        <a:lnSpc>
                          <a:spcPts val="645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tabLst>
                          <a:tab pos="1944370" algn="l"/>
                        </a:tabLst>
                      </a:pPr>
                      <a:endParaRPr lang="en-US" sz="1800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0" algn="ctr">
                        <a:lnSpc>
                          <a:spcPts val="645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tabLst>
                          <a:tab pos="1944370" algn="l"/>
                        </a:tabLst>
                      </a:pP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531.2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9050">
                        <a:lnSpc>
                          <a:spcPts val="645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tabLst>
                          <a:tab pos="1944370" algn="l"/>
                        </a:tabLst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645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tabLst>
                          <a:tab pos="1944370" algn="l"/>
                        </a:tabLst>
                      </a:pPr>
                      <a:endParaRPr lang="en-US" sz="1800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0" algn="ctr">
                        <a:lnSpc>
                          <a:spcPts val="645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tabLst>
                          <a:tab pos="1944370" algn="l"/>
                        </a:tabLst>
                      </a:pPr>
                      <a:r>
                        <a:rPr lang="en-US" sz="180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1121.3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1121.3</a:t>
                      </a:r>
                      <a:endParaRPr lang="en-GB" b="0" dirty="0"/>
                    </a:p>
                    <a:p>
                      <a:pPr algn="ctr"/>
                      <a:endParaRPr lang="en-GB" b="0" dirty="0"/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825255"/>
                  </a:ext>
                </a:extLst>
              </a:tr>
              <a:tr h="305602">
                <a:tc gridSpan="6">
                  <a:txBody>
                    <a:bodyPr/>
                    <a:lstStyle/>
                    <a:p>
                      <a:pPr marL="17780">
                        <a:lnSpc>
                          <a:spcPts val="645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*The</a:t>
                      </a:r>
                      <a:r>
                        <a:rPr lang="en-US" sz="14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energy</a:t>
                      </a:r>
                      <a:r>
                        <a:rPr lang="en-US" sz="14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consumption</a:t>
                      </a:r>
                      <a:r>
                        <a:rPr lang="en-US" sz="14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en-US" sz="14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sz="14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up</a:t>
                      </a:r>
                      <a:r>
                        <a:rPr lang="en-US" sz="14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US" sz="14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4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product-specific</a:t>
                      </a:r>
                      <a:r>
                        <a:rPr lang="en-US" sz="14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heating</a:t>
                      </a:r>
                      <a:r>
                        <a:rPr lang="en-US" sz="14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time</a:t>
                      </a:r>
                      <a:r>
                        <a:rPr lang="en-US" sz="14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en-US" sz="14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4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heat</a:t>
                      </a:r>
                      <a:r>
                        <a:rPr lang="en-US" sz="14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retention</a:t>
                      </a:r>
                      <a:r>
                        <a:rPr lang="en-US" sz="1400" b="0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phase.</a:t>
                      </a:r>
                      <a:endParaRPr lang="en-GB" sz="14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780">
                        <a:lnSpc>
                          <a:spcPts val="645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endParaRPr lang="en-GB" sz="14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338895"/>
                  </a:ext>
                </a:extLst>
              </a:tr>
              <a:tr h="240632">
                <a:tc gridSpan="6">
                  <a:txBody>
                    <a:bodyPr/>
                    <a:lstStyle/>
                    <a:p>
                      <a:pPr marL="17780" algn="ctr">
                        <a:lnSpc>
                          <a:spcPts val="715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Water</a:t>
                      </a:r>
                      <a:r>
                        <a:rPr lang="en-US" sz="1800" b="1" spc="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consumption</a:t>
                      </a:r>
                      <a:r>
                        <a:rPr lang="en-US" sz="1800" b="1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1800" b="1" spc="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device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6889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9050"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Water</a:t>
                      </a:r>
                      <a:r>
                        <a:rPr lang="en-US" sz="1800" b="0" spc="-4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consumption</a:t>
                      </a:r>
                      <a:r>
                        <a:rPr lang="en-US" sz="1800" b="0" spc="-4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1800" b="0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year</a:t>
                      </a:r>
                    </a:p>
                    <a:p>
                      <a:pPr marL="19050">
                        <a:spcBef>
                          <a:spcPts val="310"/>
                        </a:spcBef>
                        <a:spcAft>
                          <a:spcPts val="0"/>
                        </a:spcAft>
                      </a:pPr>
                      <a:endParaRPr lang="en-GB" sz="10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2686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175" marR="2686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spc="-25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GB"/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2340.0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454882"/>
                  </a:ext>
                </a:extLst>
              </a:tr>
              <a:tr h="484659">
                <a:tc>
                  <a:txBody>
                    <a:bodyPr/>
                    <a:lstStyle/>
                    <a:p>
                      <a:pPr marL="1905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Wastewater</a:t>
                      </a: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268605" algn="ctr"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€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175" marR="268605" algn="ctr"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GB" dirty="0"/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23.4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59020"/>
                  </a:ext>
                </a:extLst>
              </a:tr>
              <a:tr h="291779">
                <a:tc gridSpan="6">
                  <a:txBody>
                    <a:bodyPr/>
                    <a:lstStyle/>
                    <a:p>
                      <a:pPr marL="17780" algn="ctr">
                        <a:lnSpc>
                          <a:spcPts val="715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Cleaning</a:t>
                      </a:r>
                      <a:r>
                        <a:rPr lang="en-US" sz="1800" b="1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b="1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1800" b="1" spc="-3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device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281490"/>
                  </a:ext>
                </a:extLst>
              </a:tr>
              <a:tr h="381187">
                <a:tc>
                  <a:txBody>
                    <a:bodyPr/>
                    <a:lstStyle/>
                    <a:p>
                      <a:pPr marL="1778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Cleaning</a:t>
                      </a:r>
                      <a:r>
                        <a:rPr lang="en-US" sz="1800" b="0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time</a:t>
                      </a:r>
                      <a:r>
                        <a:rPr lang="en-US" sz="1800" b="0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1800" b="0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268605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5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GB" sz="1800" b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44475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5.72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265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2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5.72</a:t>
                      </a:r>
                    </a:p>
                    <a:p>
                      <a:r>
                        <a:rPr lang="en-US" sz="1800" b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8440" algn="ctr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22.10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9125881"/>
                  </a:ext>
                </a:extLst>
              </a:tr>
              <a:tr h="484659">
                <a:tc>
                  <a:txBody>
                    <a:bodyPr/>
                    <a:lstStyle/>
                    <a:p>
                      <a:pPr marL="1778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Cleaning</a:t>
                      </a:r>
                      <a:r>
                        <a:rPr lang="en-US" sz="1800" b="0" spc="-4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en-US" sz="1800" b="0" spc="-4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</a:t>
                      </a:r>
                      <a:r>
                        <a:rPr lang="en-US" sz="1800" b="0" spc="-4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268605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€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98755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143.00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693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143.00</a:t>
                      </a:r>
                    </a:p>
                    <a:p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6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552.50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071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3819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79DEC6-566B-3FC6-F16B-55C90438F0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03/04/2024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371E1-9BD8-CCF3-30FD-A1075DB057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13</a:t>
            </a:fld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9F876A1-9C35-5CF8-BA9F-7CE8888E39D6}"/>
              </a:ext>
            </a:extLst>
          </p:cNvPr>
          <p:cNvSpPr/>
          <p:nvPr/>
        </p:nvSpPr>
        <p:spPr>
          <a:xfrm>
            <a:off x="7878269" y="192260"/>
            <a:ext cx="3782865" cy="175084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11207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Kalkulationsparameter Vergleichsprodukte Produkte Therma Dry Bain Marie Trocken Bain Marie Wasser Heiztechnologie Infrarot Rohrheizung 3 3 Anschlussleistung kW 0,34 0,70 0,90 Kalkulation im Gerät CO2 - Emissionen auf 10 Jahre t 5,3 11,2 11,2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51C2E463-F1CB-4008-BEC1-F171B0AD3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638" y="377278"/>
            <a:ext cx="10288723" cy="123110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000" b="1" dirty="0">
                <a:solidFill>
                  <a:srgbClr val="0070C0"/>
                </a:solidFill>
                <a:latin typeface="+mj-lt"/>
                <a:cs typeface="Open Sans" panose="020B0606030504020204" pitchFamily="34" charset="0"/>
              </a:rPr>
              <a:t>How you save money with THERMA DRY?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6BF516A8-6964-4D64-8F10-B0F65AD8A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2233" y="1294886"/>
            <a:ext cx="8049126" cy="5001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Sustainability: CO2 Emissions per device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3F5702FA-F956-40CD-8FBB-D189100E0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521777"/>
              </p:ext>
            </p:extLst>
          </p:nvPr>
        </p:nvGraphicFramePr>
        <p:xfrm>
          <a:off x="719216" y="1689251"/>
          <a:ext cx="10786984" cy="287616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839373">
                  <a:extLst>
                    <a:ext uri="{9D8B030D-6E8A-4147-A177-3AD203B41FA5}">
                      <a16:colId xmlns:a16="http://schemas.microsoft.com/office/drawing/2014/main" val="4294606344"/>
                    </a:ext>
                  </a:extLst>
                </a:gridCol>
                <a:gridCol w="1840832">
                  <a:extLst>
                    <a:ext uri="{9D8B030D-6E8A-4147-A177-3AD203B41FA5}">
                      <a16:colId xmlns:a16="http://schemas.microsoft.com/office/drawing/2014/main" val="14082452"/>
                    </a:ext>
                  </a:extLst>
                </a:gridCol>
                <a:gridCol w="1732547">
                  <a:extLst>
                    <a:ext uri="{9D8B030D-6E8A-4147-A177-3AD203B41FA5}">
                      <a16:colId xmlns:a16="http://schemas.microsoft.com/office/drawing/2014/main" val="2636761491"/>
                    </a:ext>
                  </a:extLst>
                </a:gridCol>
                <a:gridCol w="2374232">
                  <a:extLst>
                    <a:ext uri="{9D8B030D-6E8A-4147-A177-3AD203B41FA5}">
                      <a16:colId xmlns:a16="http://schemas.microsoft.com/office/drawing/2014/main" val="3936543964"/>
                    </a:ext>
                  </a:extLst>
                </a:gridCol>
              </a:tblGrid>
              <a:tr h="269626">
                <a:tc>
                  <a:txBody>
                    <a:bodyPr/>
                    <a:lstStyle/>
                    <a:p>
                      <a:pPr marL="17780">
                        <a:lnSpc>
                          <a:spcPts val="710"/>
                        </a:lnSpc>
                      </a:pPr>
                      <a:endParaRPr lang="en-GB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>
                        <a:lnSpc>
                          <a:spcPts val="710"/>
                        </a:lnSpc>
                      </a:pPr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17780">
                        <a:lnSpc>
                          <a:spcPts val="710"/>
                        </a:lnSpc>
                      </a:pPr>
                      <a:endParaRPr lang="en-US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" marR="0" lvl="0" indent="0" algn="l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Therma</a:t>
                      </a:r>
                      <a:r>
                        <a:rPr lang="en-US" sz="1800" b="1" u="sng" spc="-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1" u="sng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Dry</a:t>
                      </a:r>
                      <a:endParaRPr lang="en-GB" sz="1800" b="1" u="sng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710"/>
                        </a:lnSpc>
                      </a:pPr>
                      <a:endParaRPr lang="en-US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0" lvl="0" indent="0" algn="l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" marR="0" lvl="0" indent="0" algn="l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" marR="0" lvl="0" indent="0" algn="l" defTabSz="914400" rtl="0" eaLnBrk="1" fontAlgn="auto" latinLnBrk="0" hangingPunct="1">
                        <a:lnSpc>
                          <a:spcPts val="7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Bain</a:t>
                      </a:r>
                      <a:r>
                        <a:rPr lang="en-US" sz="1800" b="0" u="sng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Marie</a:t>
                      </a:r>
                      <a:r>
                        <a:rPr lang="en-US" sz="1800" b="0" u="sng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u="sng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Dry</a:t>
                      </a:r>
                      <a:endParaRPr lang="en-GB" dirty="0"/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Bain</a:t>
                      </a:r>
                      <a:r>
                        <a:rPr lang="en-US" sz="1800" b="0" u="sng" spc="-5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Marie</a:t>
                      </a:r>
                      <a:r>
                        <a:rPr lang="en-US" sz="1800" b="0" u="sng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0" u="sng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Water</a:t>
                      </a:r>
                      <a:endParaRPr lang="en-GB" sz="1800" b="0" u="sng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571829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marL="17780">
                        <a:lnSpc>
                          <a:spcPts val="710"/>
                        </a:lnSpc>
                      </a:pPr>
                      <a:endParaRPr lang="en-US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710"/>
                        </a:lnSpc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Calculation</a:t>
                      </a:r>
                      <a:r>
                        <a:rPr lang="en-US" sz="1800" b="0" spc="-4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parameters</a:t>
                      </a:r>
                      <a:r>
                        <a:rPr lang="en-US" sz="1800" b="0" spc="-4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lang="en-US" sz="1800" b="0" spc="-4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Co2</a:t>
                      </a:r>
                      <a:r>
                        <a:rPr lang="en-US" sz="1800" b="0" spc="-4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emissions:</a:t>
                      </a:r>
                    </a:p>
                    <a:p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Co2</a:t>
                      </a:r>
                      <a:r>
                        <a:rPr lang="en-US" sz="1800" b="0" spc="-3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emission: 420 g/kWh</a:t>
                      </a:r>
                    </a:p>
                    <a:p>
                      <a:pPr marL="1778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Product lifecycle: 10 years</a:t>
                      </a:r>
                    </a:p>
                    <a:p>
                      <a:pPr marL="1778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US" sz="1800" b="0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780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309591"/>
                  </a:ext>
                </a:extLst>
              </a:tr>
              <a:tr h="240632">
                <a:tc>
                  <a:txBody>
                    <a:bodyPr/>
                    <a:lstStyle/>
                    <a:p>
                      <a:pPr marL="17780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CO2</a:t>
                      </a:r>
                      <a:r>
                        <a:rPr lang="en-US" sz="1800" b="0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emissions</a:t>
                      </a:r>
                      <a:r>
                        <a:rPr lang="en-US" sz="1800" b="0" spc="-4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during</a:t>
                      </a:r>
                      <a:r>
                        <a:rPr lang="en-US" sz="1800" b="0" spc="-3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800" b="0" spc="-4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years </a:t>
                      </a:r>
                    </a:p>
                    <a:p>
                      <a:pPr marL="17780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1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(product lifecycle)</a:t>
                      </a:r>
                    </a:p>
                    <a:p>
                      <a:pPr marL="17780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spc="-1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080" marR="268605" algn="ctr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7335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spc="-25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7335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spc="-25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7335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spc="-25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7335" algn="ctr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25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5.3 t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0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spc="-2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82650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spc="-2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82650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spc="-2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82650" algn="ctr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11.2 t</a:t>
                      </a:r>
                    </a:p>
                    <a:p>
                      <a:r>
                        <a:rPr lang="en-US" sz="1800" b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1300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spc="-2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41300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spc="-2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41300" algn="ctr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endParaRPr lang="en-US" sz="1800" b="0" spc="-2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41300" algn="ctr">
                        <a:lnSpc>
                          <a:spcPts val="645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800" b="0" spc="-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11.2 t</a:t>
                      </a:r>
                      <a:endParaRPr lang="en-GB" sz="1800" b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688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7670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79DEC6-566B-3FC6-F16B-55C90438F0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26/03/2024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371E1-9BD8-CCF3-30FD-A1075DB057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14</a:t>
            </a:fld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9F876A1-9C35-5CF8-BA9F-7CE8888E39D6}"/>
              </a:ext>
            </a:extLst>
          </p:cNvPr>
          <p:cNvSpPr/>
          <p:nvPr/>
        </p:nvSpPr>
        <p:spPr>
          <a:xfrm>
            <a:off x="7878269" y="192260"/>
            <a:ext cx="3782865" cy="175084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11207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 	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51C2E463-F1CB-4008-BEC1-F171B0AD3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638" y="377278"/>
            <a:ext cx="10288723" cy="123110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000" b="1" dirty="0">
                <a:solidFill>
                  <a:srgbClr val="0070C0"/>
                </a:solidFill>
                <a:latin typeface="+mj-lt"/>
                <a:cs typeface="Open Sans" panose="020B0606030504020204" pitchFamily="34" charset="0"/>
              </a:rPr>
              <a:t>THERMA DRY – Technical Information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rgbClr val="021F32"/>
              </a:solidFill>
              <a:effectLst/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1BC88BA-8E19-4318-8C27-3C24A268A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0419" y="992831"/>
            <a:ext cx="9644216" cy="579133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+mj-lt"/>
              </a:rPr>
              <a:t>Installation: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1F1F1F"/>
              </a:solidFill>
              <a:effectLst/>
              <a:latin typeface="+mj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>
                <a:solidFill>
                  <a:srgbClr val="1F1F1F"/>
                </a:solidFill>
                <a:latin typeface="+mj-lt"/>
              </a:rPr>
              <a:t>Built-in over a base support with expansion joint of 3 mm sealed with specified silicone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>
                <a:solidFill>
                  <a:srgbClr val="1F1F1F"/>
                </a:solidFill>
                <a:latin typeface="+mj-lt"/>
              </a:rPr>
              <a:t>Single phase connection and low connected load (340 W)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>
                <a:solidFill>
                  <a:srgbClr val="1F1F1F"/>
                </a:solidFill>
                <a:latin typeface="+mj-lt"/>
              </a:rPr>
              <a:t>No water / drainage installation required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>
                <a:solidFill>
                  <a:srgbClr val="1F1F1F"/>
                </a:solidFill>
                <a:latin typeface="+mj-lt"/>
              </a:rPr>
              <a:t>Detailed installation instructions with electrical schema and operating manual provided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dirty="0">
              <a:solidFill>
                <a:srgbClr val="1F1F1F"/>
              </a:solidFill>
              <a:latin typeface="+mj-lt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dirty="0">
              <a:solidFill>
                <a:srgbClr val="1F1F1F"/>
              </a:solidFill>
              <a:latin typeface="+mj-lt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400" b="1" dirty="0">
                <a:solidFill>
                  <a:srgbClr val="1F1F1F"/>
                </a:solidFill>
                <a:latin typeface="+mj-lt"/>
              </a:rPr>
              <a:t>Provided documents: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400" b="1" dirty="0">
                <a:solidFill>
                  <a:srgbClr val="1F1F1F"/>
                </a:solidFill>
                <a:latin typeface="+mj-lt"/>
              </a:rPr>
              <a:t>		- </a:t>
            </a:r>
            <a:r>
              <a:rPr lang="en-US" altLang="en-US" dirty="0">
                <a:solidFill>
                  <a:srgbClr val="1F1F1F"/>
                </a:solidFill>
                <a:latin typeface="+mj-lt"/>
              </a:rPr>
              <a:t>Spare parts list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dirty="0">
                <a:solidFill>
                  <a:srgbClr val="1F1F1F"/>
                </a:solidFill>
                <a:latin typeface="+mj-lt"/>
              </a:rPr>
              <a:t>		- Maintenance instructions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dirty="0">
                <a:solidFill>
                  <a:srgbClr val="1F1F1F"/>
                </a:solidFill>
                <a:latin typeface="+mj-lt"/>
              </a:rPr>
              <a:t>		- Assembly instructions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dirty="0">
                <a:solidFill>
                  <a:srgbClr val="1F1F1F"/>
                </a:solidFill>
                <a:latin typeface="+mj-lt"/>
              </a:rPr>
              <a:t>		- Operating manual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dirty="0">
                <a:solidFill>
                  <a:srgbClr val="1F1F1F"/>
                </a:solidFill>
                <a:latin typeface="+mj-lt"/>
              </a:rPr>
              <a:t>		- Specifications sheet and tender specification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dirty="0">
              <a:solidFill>
                <a:srgbClr val="1F1F1F"/>
              </a:solidFill>
              <a:latin typeface="+mj-lt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dirty="0">
              <a:solidFill>
                <a:srgbClr val="1F1F1F"/>
              </a:solidFill>
              <a:latin typeface="+mj-lt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dirty="0">
                <a:solidFill>
                  <a:srgbClr val="1F1F1F"/>
                </a:solidFill>
                <a:latin typeface="+mj-lt"/>
              </a:rPr>
              <a:t>If necessary, these documents can be translated to Polish language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dirty="0">
              <a:solidFill>
                <a:srgbClr val="1F1F1F"/>
              </a:solidFill>
              <a:latin typeface="+mj-lt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dirty="0">
                <a:solidFill>
                  <a:srgbClr val="1F1F1F"/>
                </a:solidFill>
                <a:latin typeface="+mj-lt"/>
              </a:rPr>
              <a:t>		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dirty="0">
              <a:solidFill>
                <a:srgbClr val="1F1F1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8998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79DEC6-566B-3FC6-F16B-55C90438F0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26/03/2024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371E1-9BD8-CCF3-30FD-A1075DB057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15</a:t>
            </a:fld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9F876A1-9C35-5CF8-BA9F-7CE8888E39D6}"/>
              </a:ext>
            </a:extLst>
          </p:cNvPr>
          <p:cNvSpPr/>
          <p:nvPr/>
        </p:nvSpPr>
        <p:spPr>
          <a:xfrm>
            <a:off x="7878269" y="192260"/>
            <a:ext cx="3782865" cy="175084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7592556" y="1"/>
            <a:ext cx="45994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CA69641D-1098-F0C0-D775-44DF1063C76B}"/>
              </a:ext>
            </a:extLst>
          </p:cNvPr>
          <p:cNvSpPr txBox="1"/>
          <p:nvPr/>
        </p:nvSpPr>
        <p:spPr>
          <a:xfrm>
            <a:off x="7699406" y="1984495"/>
            <a:ext cx="4252604" cy="323165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de-DE" sz="4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REFERENCES</a:t>
            </a:r>
          </a:p>
          <a:p>
            <a:r>
              <a:rPr lang="de-DE" sz="4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HUPFER</a:t>
            </a:r>
            <a:br>
              <a:rPr lang="de-DE" sz="4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de-DE" sz="4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DROP INS </a:t>
            </a:r>
          </a:p>
          <a:p>
            <a:r>
              <a:rPr lang="de-DE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(Therma Dry and </a:t>
            </a:r>
          </a:p>
          <a:p>
            <a:r>
              <a:rPr lang="de-DE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Hot-Cold Plate)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05262884-1A56-3D90-2890-6AB5728B655F}"/>
              </a:ext>
            </a:extLst>
          </p:cNvPr>
          <p:cNvSpPr/>
          <p:nvPr/>
        </p:nvSpPr>
        <p:spPr>
          <a:xfrm>
            <a:off x="0" y="0"/>
            <a:ext cx="759255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CAC10E9A-B71F-9937-367A-FF539945B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849" y="2335454"/>
            <a:ext cx="2966570" cy="889970"/>
          </a:xfrm>
          <a:prstGeom prst="rect">
            <a:avLst/>
          </a:prstGeom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781711E2-2899-4E7D-60C1-624610050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118614"/>
            <a:ext cx="2862974" cy="98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7B81A27D-CDB8-52F1-9B76-9A49B0DCCD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124" y="2197691"/>
            <a:ext cx="2686125" cy="1510945"/>
          </a:xfrm>
          <a:prstGeom prst="rect">
            <a:avLst/>
          </a:prstGeom>
        </p:spPr>
      </p:pic>
      <p:pic>
        <p:nvPicPr>
          <p:cNvPr id="24" name="Picture 14">
            <a:extLst>
              <a:ext uri="{FF2B5EF4-FFF2-40B4-BE49-F238E27FC236}">
                <a16:creationId xmlns:a16="http://schemas.microsoft.com/office/drawing/2014/main" id="{7348C290-6D99-94DE-E843-5DF99E8DD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249" y="3759185"/>
            <a:ext cx="2729306" cy="56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6" descr="Aichinger (Unternehmen) – Wikipedia">
            <a:extLst>
              <a:ext uri="{FF2B5EF4-FFF2-40B4-BE49-F238E27FC236}">
                <a16:creationId xmlns:a16="http://schemas.microsoft.com/office/drawing/2014/main" id="{C0D4DF78-56E6-382F-1A11-49989DE28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24" y="5216149"/>
            <a:ext cx="1003690" cy="56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 descr="Der Wilde Eder - Rolling Pin">
            <a:extLst>
              <a:ext uri="{FF2B5EF4-FFF2-40B4-BE49-F238E27FC236}">
                <a16:creationId xmlns:a16="http://schemas.microsoft.com/office/drawing/2014/main" id="{53DC827E-1173-1B10-6B9D-CA4BF5CE0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041" y="239223"/>
            <a:ext cx="1864731" cy="186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5BFC8553-8453-A295-6D61-F34ABE7863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06030" y="4697401"/>
            <a:ext cx="889970" cy="889970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457A8C09-8762-83C1-50B3-1A4EC232FF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9500" y="4899385"/>
            <a:ext cx="1757873" cy="889970"/>
          </a:xfrm>
          <a:prstGeom prst="rect">
            <a:avLst/>
          </a:prstGeom>
        </p:spPr>
      </p:pic>
      <p:pic>
        <p:nvPicPr>
          <p:cNvPr id="29" name="Picture 2" descr="Galaxy Macau - Wikipedia">
            <a:extLst>
              <a:ext uri="{FF2B5EF4-FFF2-40B4-BE49-F238E27FC236}">
                <a16:creationId xmlns:a16="http://schemas.microsoft.com/office/drawing/2014/main" id="{44558D02-93B7-FE67-F221-197F36C16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684" y="3695552"/>
            <a:ext cx="1195816" cy="119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B3C8448-375C-319A-0CE7-CA0F1437B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6" y="300647"/>
            <a:ext cx="185737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B53CFACE-3F2F-7C00-8391-867B6735C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981" y="5879014"/>
            <a:ext cx="1630153" cy="56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088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79DEC6-566B-3FC6-F16B-55C90438F0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26/03/2024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371E1-9BD8-CCF3-30FD-A1075DB057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16</a:t>
            </a:fld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9F876A1-9C35-5CF8-BA9F-7CE8888E39D6}"/>
              </a:ext>
            </a:extLst>
          </p:cNvPr>
          <p:cNvSpPr/>
          <p:nvPr/>
        </p:nvSpPr>
        <p:spPr>
          <a:xfrm>
            <a:off x="7878269" y="192260"/>
            <a:ext cx="3782865" cy="175084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7592556" y="1"/>
            <a:ext cx="45994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05262884-1A56-3D90-2890-6AB5728B655F}"/>
              </a:ext>
            </a:extLst>
          </p:cNvPr>
          <p:cNvSpPr/>
          <p:nvPr/>
        </p:nvSpPr>
        <p:spPr>
          <a:xfrm>
            <a:off x="0" y="0"/>
            <a:ext cx="759255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4" name="Picture 14">
            <a:extLst>
              <a:ext uri="{FF2B5EF4-FFF2-40B4-BE49-F238E27FC236}">
                <a16:creationId xmlns:a16="http://schemas.microsoft.com/office/drawing/2014/main" id="{7348C290-6D99-94DE-E843-5DF99E8DD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7261" y="326597"/>
            <a:ext cx="2729306" cy="56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F8D3827-A77A-D11E-4E54-591140B9B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419" y="958573"/>
            <a:ext cx="8086585" cy="50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47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79DEC6-566B-3FC6-F16B-55C90438F0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26/03/2024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371E1-9BD8-CCF3-30FD-A1075DB057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17</a:t>
            </a:fld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9F876A1-9C35-5CF8-BA9F-7CE8888E39D6}"/>
              </a:ext>
            </a:extLst>
          </p:cNvPr>
          <p:cNvSpPr/>
          <p:nvPr/>
        </p:nvSpPr>
        <p:spPr>
          <a:xfrm>
            <a:off x="7878269" y="192260"/>
            <a:ext cx="3782865" cy="175084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7592556" y="1"/>
            <a:ext cx="45994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05262884-1A56-3D90-2890-6AB5728B655F}"/>
              </a:ext>
            </a:extLst>
          </p:cNvPr>
          <p:cNvSpPr/>
          <p:nvPr/>
        </p:nvSpPr>
        <p:spPr>
          <a:xfrm>
            <a:off x="0" y="0"/>
            <a:ext cx="759255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CBE09906-5FA6-2E35-BE27-4DFEAAEA3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507" y="331939"/>
            <a:ext cx="185737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fik 17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B7BF714E-62BE-89EF-9A4C-78F650698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41" y="787066"/>
            <a:ext cx="8528384" cy="5685589"/>
          </a:xfrm>
          <a:prstGeom prst="rect">
            <a:avLst/>
          </a:prstGeom>
        </p:spPr>
      </p:pic>
      <p:pic>
        <p:nvPicPr>
          <p:cNvPr id="13" name="Grafik 12" descr="Ein Bild, das drinnen, Person, Vorbereiten, Pfanne enthält.&#10;&#10;Automatisch generierte Beschreibung">
            <a:extLst>
              <a:ext uri="{FF2B5EF4-FFF2-40B4-BE49-F238E27FC236}">
                <a16:creationId xmlns:a16="http://schemas.microsoft.com/office/drawing/2014/main" id="{9564768F-9C95-7FBB-4FE9-6323795F44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41" y="787064"/>
            <a:ext cx="8528387" cy="568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9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6DA42-54FB-5011-CCA9-61438C25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F5B2D4-5D26-F67A-5A37-E993673BC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1872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79DEC6-566B-3FC6-F16B-55C90438F0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03/04/2024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5371E1-9BD8-CCF3-30FD-A1075DB057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18</a:t>
            </a:fld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9F876A1-9C35-5CF8-BA9F-7CE8888E39D6}"/>
              </a:ext>
            </a:extLst>
          </p:cNvPr>
          <p:cNvSpPr/>
          <p:nvPr/>
        </p:nvSpPr>
        <p:spPr>
          <a:xfrm>
            <a:off x="7878269" y="192260"/>
            <a:ext cx="3782865" cy="175084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4453B62-7750-B23C-A33C-7D754A730AE8}"/>
              </a:ext>
            </a:extLst>
          </p:cNvPr>
          <p:cNvSpPr/>
          <p:nvPr/>
        </p:nvSpPr>
        <p:spPr>
          <a:xfrm>
            <a:off x="7592556" y="1"/>
            <a:ext cx="45994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05262884-1A56-3D90-2890-6AB5728B655F}"/>
              </a:ext>
            </a:extLst>
          </p:cNvPr>
          <p:cNvSpPr/>
          <p:nvPr/>
        </p:nvSpPr>
        <p:spPr>
          <a:xfrm>
            <a:off x="0" y="0"/>
            <a:ext cx="759255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CBE09906-5FA6-2E35-BE27-4DFEAAEA3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507" y="331939"/>
            <a:ext cx="185737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nlinemedien 6" title="Hupfer Referenz: Betriebsrestaurant bei RWE Essen">
            <a:hlinkClick r:id="" action="ppaction://media"/>
            <a:extLst>
              <a:ext uri="{FF2B5EF4-FFF2-40B4-BE49-F238E27FC236}">
                <a16:creationId xmlns:a16="http://schemas.microsoft.com/office/drawing/2014/main" id="{E7B70E03-C21B-4EBA-9DD4-297DFDD3172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38200" y="1102383"/>
            <a:ext cx="8827701" cy="498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0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071F35-32B2-FEB1-A1F2-DDB91F564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60D4DF-813C-E712-8ECB-7F9334FEDF5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9DE405-95CA-4FAC-F8B5-1F821443F26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88D97CB-82EA-413A-A120-72FA14C7DB68}" type="datetime1">
              <a:rPr lang="en-GB" smtClean="0"/>
              <a:pPr/>
              <a:t>04/04/2024</a:t>
            </a:fld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D2BC77C-D1FC-7A24-A7D7-787B460029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906CD78-87A8-E84A-9E79-1DF7B4D56BCF}" type="slidenum">
              <a:rPr lang="en-GB" smtClean="0"/>
              <a:t>19</a:t>
            </a:fld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39BE336-96B4-C3B0-F283-240BC2EE6B0F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 descr="Ein Bild, das Person, Junge, lächelnd, Hemd enthält.&#10;&#10;Automatisch generierte Beschreibung">
            <a:extLst>
              <a:ext uri="{FF2B5EF4-FFF2-40B4-BE49-F238E27FC236}">
                <a16:creationId xmlns:a16="http://schemas.microsoft.com/office/drawing/2014/main" id="{633B357A-7EEF-F88E-E71A-FEDB65B782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39"/>
          <a:stretch/>
        </p:blipFill>
        <p:spPr>
          <a:xfrm>
            <a:off x="0" y="0"/>
            <a:ext cx="12206513" cy="685800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F6CD0EE0-93AA-B582-57C5-B64448021DE4}"/>
              </a:ext>
            </a:extLst>
          </p:cNvPr>
          <p:cNvSpPr txBox="1"/>
          <p:nvPr/>
        </p:nvSpPr>
        <p:spPr>
          <a:xfrm>
            <a:off x="838200" y="5028704"/>
            <a:ext cx="3715504" cy="769441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b" anchorCtr="0">
            <a:spAutoFit/>
          </a:bodyPr>
          <a:lstStyle>
            <a:defPPr>
              <a:defRPr lang="de-DE"/>
            </a:defPPr>
            <a:lvl1pPr>
              <a:defRPr sz="6000">
                <a:latin typeface="DIN Pro" panose="020B0504020201010104" pitchFamily="34" charset="0"/>
              </a:defRPr>
            </a:lvl1pPr>
          </a:lstStyle>
          <a:p>
            <a:r>
              <a:rPr lang="de-DE" sz="4400" b="1" dirty="0">
                <a:latin typeface="Arial" panose="020B0604020202020204" pitchFamily="34" charset="0"/>
              </a:rPr>
              <a:t>THANK YOU!</a:t>
            </a: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63885B9E-A269-6674-C5BE-80B01059682C}"/>
              </a:ext>
            </a:extLst>
          </p:cNvPr>
          <p:cNvSpPr/>
          <p:nvPr/>
        </p:nvSpPr>
        <p:spPr>
          <a:xfrm>
            <a:off x="8795657" y="-14514"/>
            <a:ext cx="3410857" cy="1494971"/>
          </a:xfrm>
          <a:custGeom>
            <a:avLst/>
            <a:gdLst>
              <a:gd name="connsiteX0" fmla="*/ 0 w 3410857"/>
              <a:gd name="connsiteY0" fmla="*/ 14514 h 1494971"/>
              <a:gd name="connsiteX1" fmla="*/ 1306286 w 3410857"/>
              <a:gd name="connsiteY1" fmla="*/ 1494971 h 1494971"/>
              <a:gd name="connsiteX2" fmla="*/ 3410857 w 3410857"/>
              <a:gd name="connsiteY2" fmla="*/ 1088571 h 1494971"/>
              <a:gd name="connsiteX3" fmla="*/ 3410857 w 3410857"/>
              <a:gd name="connsiteY3" fmla="*/ 0 h 1494971"/>
              <a:gd name="connsiteX4" fmla="*/ 0 w 3410857"/>
              <a:gd name="connsiteY4" fmla="*/ 14514 h 149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0857" h="1494971">
                <a:moveTo>
                  <a:pt x="0" y="14514"/>
                </a:moveTo>
                <a:lnTo>
                  <a:pt x="1306286" y="1494971"/>
                </a:lnTo>
                <a:lnTo>
                  <a:pt x="3410857" y="1088571"/>
                </a:lnTo>
                <a:lnTo>
                  <a:pt x="3410857" y="0"/>
                </a:lnTo>
                <a:lnTo>
                  <a:pt x="0" y="1451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7B48BE8-CB2F-7F7E-F410-289591875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199" y="302064"/>
            <a:ext cx="2075543" cy="61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290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Hupfer">
      <a:dk1>
        <a:srgbClr val="000000"/>
      </a:dk1>
      <a:lt1>
        <a:srgbClr val="FFFFFF"/>
      </a:lt1>
      <a:dk2>
        <a:srgbClr val="44546A"/>
      </a:dk2>
      <a:lt2>
        <a:srgbClr val="D9DADB"/>
      </a:lt2>
      <a:accent1>
        <a:srgbClr val="82CDED"/>
      </a:accent1>
      <a:accent2>
        <a:srgbClr val="B1CA34"/>
      </a:accent2>
      <a:accent3>
        <a:srgbClr val="FFEF44"/>
      </a:accent3>
      <a:accent4>
        <a:srgbClr val="7588BF"/>
      </a:accent4>
      <a:accent5>
        <a:srgbClr val="B1B3B3"/>
      </a:accent5>
      <a:accent6>
        <a:srgbClr val="C6C7C8"/>
      </a:accent6>
      <a:hlink>
        <a:srgbClr val="0563C1"/>
      </a:hlink>
      <a:folHlink>
        <a:srgbClr val="954F72"/>
      </a:folHlink>
    </a:clrScheme>
    <a:fontScheme name="Benutzerdefiniert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1168</Words>
  <Application>Microsoft Office PowerPoint</Application>
  <PresentationFormat>Breitbild</PresentationFormat>
  <Paragraphs>369</Paragraphs>
  <Slides>19</Slides>
  <Notes>19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7" baseType="lpstr">
      <vt:lpstr>Open Sans</vt:lpstr>
      <vt:lpstr>ArialMT</vt:lpstr>
      <vt:lpstr>Calibri</vt:lpstr>
      <vt:lpstr>.AppleSystemUIFont</vt:lpstr>
      <vt:lpstr>Wingdings</vt:lpstr>
      <vt:lpstr>Arial</vt:lpstr>
      <vt:lpstr>Times New Roman</vt:lpstr>
      <vt:lpstr>1_Office</vt:lpstr>
      <vt:lpstr>THERMA  DRY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HUPFER Metallwerke GmbH und Co. KG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Allgemeine Marketingthemen</dc:title>
  <dc:creator>Christoph Danne</dc:creator>
  <cp:lastModifiedBy>HUPFER - Pigrova, Nadia</cp:lastModifiedBy>
  <cp:revision>280</cp:revision>
  <cp:lastPrinted>2022-03-16T09:14:56Z</cp:lastPrinted>
  <dcterms:created xsi:type="dcterms:W3CDTF">2022-03-09T12:38:37Z</dcterms:created>
  <dcterms:modified xsi:type="dcterms:W3CDTF">2024-04-04T14:07:16Z</dcterms:modified>
</cp:coreProperties>
</file>